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  <p:sldMasterId id="2147484156" r:id="rId2"/>
  </p:sldMasterIdLst>
  <p:notesMasterIdLst>
    <p:notesMasterId r:id="rId60"/>
  </p:notesMasterIdLst>
  <p:sldIdLst>
    <p:sldId id="438" r:id="rId3"/>
    <p:sldId id="439" r:id="rId4"/>
    <p:sldId id="440" r:id="rId5"/>
    <p:sldId id="331" r:id="rId6"/>
    <p:sldId id="294" r:id="rId7"/>
    <p:sldId id="335" r:id="rId8"/>
    <p:sldId id="337" r:id="rId9"/>
    <p:sldId id="359" r:id="rId10"/>
    <p:sldId id="360" r:id="rId11"/>
    <p:sldId id="361" r:id="rId12"/>
    <p:sldId id="362" r:id="rId13"/>
    <p:sldId id="363" r:id="rId14"/>
    <p:sldId id="364" r:id="rId15"/>
    <p:sldId id="367" r:id="rId16"/>
    <p:sldId id="369" r:id="rId17"/>
    <p:sldId id="370" r:id="rId18"/>
    <p:sldId id="365" r:id="rId19"/>
    <p:sldId id="342" r:id="rId20"/>
    <p:sldId id="376" r:id="rId21"/>
    <p:sldId id="377" r:id="rId22"/>
    <p:sldId id="378" r:id="rId23"/>
    <p:sldId id="379" r:id="rId24"/>
    <p:sldId id="429" r:id="rId25"/>
    <p:sldId id="432" r:id="rId26"/>
    <p:sldId id="431" r:id="rId27"/>
    <p:sldId id="380" r:id="rId28"/>
    <p:sldId id="381" r:id="rId29"/>
    <p:sldId id="382" r:id="rId30"/>
    <p:sldId id="383" r:id="rId31"/>
    <p:sldId id="384" r:id="rId32"/>
    <p:sldId id="385" r:id="rId33"/>
    <p:sldId id="386" r:id="rId34"/>
    <p:sldId id="387" r:id="rId35"/>
    <p:sldId id="388" r:id="rId36"/>
    <p:sldId id="392" r:id="rId37"/>
    <p:sldId id="390" r:id="rId38"/>
    <p:sldId id="391" r:id="rId39"/>
    <p:sldId id="421" r:id="rId40"/>
    <p:sldId id="422" r:id="rId41"/>
    <p:sldId id="423" r:id="rId42"/>
    <p:sldId id="425" r:id="rId43"/>
    <p:sldId id="424" r:id="rId44"/>
    <p:sldId id="393" r:id="rId45"/>
    <p:sldId id="394" r:id="rId46"/>
    <p:sldId id="395" r:id="rId47"/>
    <p:sldId id="396" r:id="rId48"/>
    <p:sldId id="397" r:id="rId49"/>
    <p:sldId id="398" r:id="rId50"/>
    <p:sldId id="399" r:id="rId51"/>
    <p:sldId id="400" r:id="rId52"/>
    <p:sldId id="415" r:id="rId53"/>
    <p:sldId id="416" r:id="rId54"/>
    <p:sldId id="417" r:id="rId55"/>
    <p:sldId id="418" r:id="rId56"/>
    <p:sldId id="427" r:id="rId57"/>
    <p:sldId id="433" r:id="rId58"/>
    <p:sldId id="428" r:id="rId59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Garamond" pitchFamily="18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6142" autoAdjust="0"/>
  </p:normalViewPr>
  <p:slideViewPr>
    <p:cSldViewPr>
      <p:cViewPr>
        <p:scale>
          <a:sx n="75" d="100"/>
          <a:sy n="75" d="100"/>
        </p:scale>
        <p:origin x="-1236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C16F0B4-F8B4-4A4D-A952-90E0A76DF037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D56E66F-4ED4-4D44-BE90-76AC34CA80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6427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87A5AA-7E34-49FD-8418-83CA9E6C74E1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FDD8B8-AA8F-47C4-B0B3-37190E1FDB1F}" type="slidenum">
              <a:rPr lang="ko-KR" altLang="en-US" smtClean="0"/>
              <a:pPr/>
              <a:t>15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F78F73-C380-48B0-8665-88DB097EE06C}" type="slidenum">
              <a:rPr lang="ko-KR" altLang="en-US" smtClean="0"/>
              <a:pPr/>
              <a:t>16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6" name="직사각형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7" name="타원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8" name="타원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1" name="타원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22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043A1-BDF9-465C-B563-9B22D31F175A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23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24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61713-22C8-4319-83BC-A93E8883CC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2A1AC8C-0859-42D1-94F5-42FE95EAE202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슬라이드 번호 개체 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0DACF34-8A22-466B-8A47-CD40075312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바닥글 개체 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4" name="타원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5" name="타원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6" name="타원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7" name="타원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8" name="타원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0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A35E6-BD20-4E03-90A6-88C97E831760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22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01318-6C68-41B3-95E0-033763D26B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0BAE1-19E7-461B-9B52-5617EE833DE8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133BA-B6A5-4B21-9F78-0B14172AEF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8915-DEBC-4C2B-A531-182C28B75E96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E8201-1C10-42A0-8AF4-1E68DB5F12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4B11C5-B5B5-4B1D-8EE9-2E2FC07A53F0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7C65469-AEBF-4306-8658-C36874A05A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5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4CEA1-69C0-45A9-B8F3-8E84D201C61A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E18C-717B-4CE4-9F1A-94FC3495F1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사각형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2" name="날짜 개체 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D0E903A-AC4D-47EF-8672-DC4E236F93C3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13" name="슬라이드 번호 개체 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DA39D89-4FA3-42BD-BF79-DA15020E21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4" name="바닥글 개체 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타원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8" name="직사각형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550D5DE-B261-4864-9896-DE5010D8C19C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13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44A1B6F-E4B7-4B2F-98AE-A6425CC8F3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4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29B3-C3A8-409F-A4BA-D634851D3082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159CE-603B-42FB-8BBA-59374373B9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5C8C6-9F65-4DE7-AD04-1E83568C1360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B315F-B5C4-4DA4-A0DE-8C2ABDDFAF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6" name="직사각형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7" name="타원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8" name="타원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1" name="타원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22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F38D-5261-470B-9479-605426FCD238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23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24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971EA-AE25-437C-92CA-02AD2A0768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한컴바탕" pitchFamily="18" charset="2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BB72972-4373-477B-B0B6-E8AB2185B87A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슬라이드 번호 개체 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EB84CDE-185D-4248-A039-A678FC8BD1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바닥글 개체 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직사각형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4" name="타원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5" name="타원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6" name="타원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7" name="타원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8" name="타원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0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84115-F37B-4432-89F6-84B32C0D74B5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21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22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6D29D-7112-4180-99C0-86EAD2793D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8B542-8B8D-420D-B0A3-425264B5F314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B349D-2C68-4C24-8687-F8FD4799EE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7ABED-9FA0-40AE-B996-F32035387095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8A651-FAB6-41F2-B8F8-8FBD5239AA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F844764-3544-412F-93FD-12D3868240BE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271235F-D710-4A9D-8317-541BA06917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5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6D79-926D-455C-B723-0FABDA3F2603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40F05-F2B6-4461-8A7B-F488C7FDB28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사각형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2" name="날짜 개체 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BBF69C6-7A6E-4630-B01C-0E98A1E60D9B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13" name="슬라이드 번호 개체 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D6932F-53AB-4C19-8E58-60252D1E57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4" name="바닥글 개체 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타원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8" name="직사각형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99B4AF-F56A-4B66-A25A-36738DD6684E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13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D91E1D0-BA17-4BE2-8516-43EBB981DB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4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20671-9E72-4826-9CEB-16948ADF4B5A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A9E7D-A118-4963-B1BB-E2AAAC40EC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E261A-8505-41BB-A15B-7F56F0D916EE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5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3A9CC-B534-419C-B21D-50E18EC3BD0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28" name="텍스트 개체 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0C9AACF-9A90-4C84-AF51-B6F797648C36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DC6C4E6-1505-423C-BDAD-65D1DC5FE19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82" r:id="rId4"/>
    <p:sldLayoutId id="2147484283" r:id="rId5"/>
    <p:sldLayoutId id="2147484295" r:id="rId6"/>
    <p:sldLayoutId id="2147484284" r:id="rId7"/>
    <p:sldLayoutId id="2147484296" r:id="rId8"/>
    <p:sldLayoutId id="2147484297" r:id="rId9"/>
    <p:sldLayoutId id="2147484285" r:id="rId10"/>
    <p:sldLayoutId id="2147484286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2052" name="텍스트 개체 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947E2C4-8FB5-42EB-8484-DF3479576E1A}" type="datetimeFigureOut">
              <a:rPr lang="ko-KR" altLang="en-US"/>
              <a:pPr>
                <a:defRPr/>
              </a:pPr>
              <a:t>2012-10-10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3BD9FC-AD21-4396-99CE-2556C16E69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287" r:id="rId4"/>
    <p:sldLayoutId id="2147484288" r:id="rId5"/>
    <p:sldLayoutId id="2147484301" r:id="rId6"/>
    <p:sldLayoutId id="2147484289" r:id="rId7"/>
    <p:sldLayoutId id="2147484302" r:id="rId8"/>
    <p:sldLayoutId id="2147484303" r:id="rId9"/>
    <p:sldLayoutId id="2147484290" r:id="rId10"/>
    <p:sldLayoutId id="2147484291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  <a:ea typeface="휴먼매직체" pitchFamily="18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latinLnBrk="1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%EA%B5%AD%EC%96%B4%EC%9D%98_%EB%A1%9C%EB%A7%88%EC%9E%90_%ED%91%9C%EA%B8%B0%EB%B2%95" TargetMode="External"/><Relationship Id="rId2" Type="http://schemas.openxmlformats.org/officeDocument/2006/relationships/hyperlink" Target="http://ko.wikipedia.org/wiki/%EB%A7%A4%ED%81%94-%EB%9D%BC%EC%9D%B4%EC%83%A4%EC%9B%8C_%ED%91%9C%EA%B8%B0%EB%B2%9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ko.wikipedia.org/wiki/%EC%98%88%EC%9D%BC_%EB%A1%9C%EB%A7%88%EC%9E%90_%ED%91%9C%EA%B8%B0%EB%B2%9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ko.wikipedia.org/wiki/%EA%B5%AD%EC%96%B4%EC%9D%98_%EB%A1%9C%EB%A7%88%EC%9E%90_%ED%91%9C%EA%B8%B0%EB%B2%95" TargetMode="External"/><Relationship Id="rId2" Type="http://schemas.openxmlformats.org/officeDocument/2006/relationships/hyperlink" Target="http://ko.wikipedia.org/wiki/%EB%A7%A4%ED%81%94-%EB%9D%BC%EC%9D%B4%EC%83%A4%EC%9B%8C_%ED%91%9C%EA%B8%B0%EB%B2%9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ko.wikipedia.org/wiki/%EC%98%88%EC%9D%BC_%EB%A1%9C%EB%A7%88%EC%9E%90_%ED%91%9C%EA%B8%B0%EB%B2%9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____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Autofit/>
          </a:bodyPr>
          <a:lstStyle/>
          <a:p>
            <a:r>
              <a:rPr lang="ko-KR" altLang="en-US" sz="3600" b="1" dirty="0" smtClean="0"/>
              <a:t>국어의 로마자표기법의 이론과 실제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3600" dirty="0" smtClean="0"/>
              <a:t>               </a:t>
            </a:r>
            <a:r>
              <a:rPr lang="ko-KR" altLang="en-US" sz="3200" dirty="0" smtClean="0"/>
              <a:t>이상억 </a:t>
            </a:r>
            <a:r>
              <a:rPr lang="en-US" altLang="ko-KR" sz="3200" dirty="0" smtClean="0"/>
              <a:t>(</a:t>
            </a:r>
            <a:r>
              <a:rPr lang="ko-KR" altLang="en-US" sz="3200" dirty="0" smtClean="0"/>
              <a:t>서울대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/>
          <a:lstStyle/>
          <a:p>
            <a:r>
              <a:rPr lang="ko-KR" altLang="en-US" sz="2000" dirty="0" smtClean="0"/>
              <a:t>발표 제목으로 원래 </a:t>
            </a:r>
            <a:r>
              <a:rPr lang="en-US" altLang="ko-KR" sz="2000" dirty="0" smtClean="0"/>
              <a:t>"</a:t>
            </a:r>
            <a:r>
              <a:rPr lang="ko-KR" altLang="en-US" sz="2000" b="1" dirty="0" smtClean="0"/>
              <a:t>국어의 외래어표기법과 로마자표기법의 이론과 실제</a:t>
            </a:r>
            <a:r>
              <a:rPr lang="en-US" altLang="ko-KR" sz="2000" dirty="0" smtClean="0"/>
              <a:t>"</a:t>
            </a:r>
            <a:r>
              <a:rPr lang="ko-KR" altLang="en-US" sz="2000" dirty="0" smtClean="0"/>
              <a:t>를 제안 받았으나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시간과 집중 문제 상 </a:t>
            </a:r>
            <a:r>
              <a:rPr lang="en-US" altLang="ko-KR" sz="2000" dirty="0" smtClean="0"/>
              <a:t>‘</a:t>
            </a:r>
            <a:r>
              <a:rPr lang="ko-KR" altLang="en-US" sz="2000" dirty="0" smtClean="0"/>
              <a:t>로마자표기법</a:t>
            </a:r>
            <a:r>
              <a:rPr lang="en-US" altLang="ko-KR" sz="2000" dirty="0" smtClean="0"/>
              <a:t>’</a:t>
            </a:r>
            <a:r>
              <a:rPr lang="ko-KR" altLang="en-US" sz="2000" dirty="0" smtClean="0"/>
              <a:t>만으로 좁히되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외래어 표기법도 </a:t>
            </a:r>
            <a:r>
              <a:rPr lang="ko-KR" altLang="en-US" sz="2000" dirty="0" err="1" smtClean="0"/>
              <a:t>본발제</a:t>
            </a:r>
            <a:r>
              <a:rPr lang="ko-KR" altLang="en-US" sz="2000" dirty="0" smtClean="0"/>
              <a:t> 후 논의에서는 넓혀서 다루는 것으로 하면 좋겠다</a:t>
            </a:r>
            <a:r>
              <a:rPr lang="en-US" altLang="ko-KR" sz="2000" dirty="0" smtClean="0"/>
              <a:t>. </a:t>
            </a:r>
          </a:p>
          <a:p>
            <a:r>
              <a:rPr lang="ko-KR" altLang="en-US" sz="2000" dirty="0" smtClean="0"/>
              <a:t>따라서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시간 정도 발표에서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초록을 </a:t>
            </a:r>
            <a:r>
              <a:rPr lang="en-US" altLang="ko-KR" sz="2000" dirty="0" smtClean="0"/>
              <a:t>40</a:t>
            </a:r>
            <a:r>
              <a:rPr lang="ko-KR" altLang="en-US" sz="2000" dirty="0" smtClean="0"/>
              <a:t>분 정도에 같이 보고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나머지 </a:t>
            </a:r>
            <a:r>
              <a:rPr lang="en-US" altLang="ko-KR" sz="2000" dirty="0" smtClean="0"/>
              <a:t>20</a:t>
            </a:r>
            <a:r>
              <a:rPr lang="ko-KR" altLang="en-US" sz="2000" dirty="0" smtClean="0"/>
              <a:t>분은 여유 있는 토론 시간으로 만들어 보도록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------</a:t>
            </a:r>
            <a:r>
              <a:rPr lang="ko-KR" altLang="en-US" b="1" dirty="0" smtClean="0"/>
              <a:t>국어의 로마자표기법의 현행 상황</a:t>
            </a:r>
            <a:r>
              <a:rPr lang="en-US" altLang="ko-KR" dirty="0" smtClean="0"/>
              <a:t>------</a:t>
            </a:r>
          </a:p>
          <a:p>
            <a:pPr>
              <a:buNone/>
            </a:pPr>
            <a:r>
              <a:rPr lang="en-US" altLang="ko-KR" dirty="0" smtClean="0">
                <a:hlinkClick r:id="rId2" action="ppaction://hlinkfile" tooltip="매큔-라이샤워 표기법"/>
              </a:rPr>
              <a:t>1. </a:t>
            </a:r>
            <a:r>
              <a:rPr lang="ko-KR" altLang="ko-KR" dirty="0" err="1" smtClean="0">
                <a:hlinkClick r:id="rId2" action="ppaction://hlinkfile" tooltip="매큔-라이샤워 표기법"/>
              </a:rPr>
              <a:t>매큔</a:t>
            </a:r>
            <a:r>
              <a:rPr lang="ko-KR" altLang="ko-KR" dirty="0" smtClean="0">
                <a:hlinkClick r:id="rId2" action="ppaction://hlinkfile" tooltip="매큔-라이샤워 표기법"/>
              </a:rPr>
              <a:t>-</a:t>
            </a:r>
            <a:r>
              <a:rPr lang="ko-KR" altLang="ko-KR" dirty="0" err="1" smtClean="0">
                <a:hlinkClick r:id="rId2" action="ppaction://hlinkfile" tooltip="매큔-라이샤워 표기법"/>
              </a:rPr>
              <a:t>라이샤워</a:t>
            </a:r>
            <a:r>
              <a:rPr lang="ko-KR" altLang="ko-KR" dirty="0" smtClean="0">
                <a:hlinkClick r:id="rId2" action="ppaction://hlinkfile" tooltip="매큔-라이샤워 표기법"/>
              </a:rPr>
              <a:t> 표기법</a:t>
            </a:r>
            <a:r>
              <a:rPr lang="ko-KR" altLang="ko-KR" sz="2000" dirty="0" smtClean="0"/>
              <a:t>(</a:t>
            </a:r>
            <a:r>
              <a:rPr lang="en-US" altLang="ko-KR" sz="2000" dirty="0" smtClean="0"/>
              <a:t>‘39 </a:t>
            </a:r>
            <a:r>
              <a:rPr lang="ko-KR" altLang="en-US" sz="2000" dirty="0" smtClean="0"/>
              <a:t>창안</a:t>
            </a:r>
            <a:r>
              <a:rPr lang="en-US" altLang="ko-KR" sz="2000" dirty="0" smtClean="0"/>
              <a:t>, ‘84-’99</a:t>
            </a:r>
            <a:r>
              <a:rPr lang="ko-KR" altLang="ko-KR" sz="2000" dirty="0" smtClean="0"/>
              <a:t> 대한민국, 조선민주주의인민공화국</a:t>
            </a:r>
            <a:r>
              <a:rPr lang="en-US" altLang="ko-KR" sz="2000" dirty="0" smtClean="0"/>
              <a:t>: </a:t>
            </a:r>
            <a:r>
              <a:rPr lang="ko-KR" altLang="en-US" sz="2000" i="1" dirty="0" smtClean="0"/>
              <a:t>발음 편의 표기</a:t>
            </a:r>
            <a:r>
              <a:rPr lang="ko-KR" altLang="en-US" sz="2000" dirty="0" smtClean="0"/>
              <a:t>로 외국학자들의 사회과학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문학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사학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철학 등 </a:t>
            </a:r>
            <a:r>
              <a:rPr lang="ko-KR" altLang="en-US" sz="2000" dirty="0" smtClean="0"/>
              <a:t>논문</a:t>
            </a:r>
            <a:r>
              <a:rPr lang="ko-KR" altLang="ko-KR" sz="2000" dirty="0" smtClean="0"/>
              <a:t>)</a:t>
            </a:r>
            <a:endParaRPr lang="ko-KR" altLang="ko-KR" sz="2000" dirty="0" smtClean="0"/>
          </a:p>
          <a:p>
            <a:pPr>
              <a:buNone/>
            </a:pPr>
            <a:r>
              <a:rPr lang="en-US" altLang="ko-KR" dirty="0" smtClean="0">
                <a:hlinkClick r:id="rId3" action="ppaction://hlinkfile" tooltip="국어의 로마자 표기법"/>
              </a:rPr>
              <a:t>2. </a:t>
            </a:r>
            <a:r>
              <a:rPr lang="ko-KR" altLang="ko-KR" dirty="0" smtClean="0">
                <a:hlinkClick r:id="rId3" action="ppaction://hlinkfile" tooltip="국어의 로마자 표기법"/>
              </a:rPr>
              <a:t>국어의 로마자 표기법</a:t>
            </a:r>
            <a:r>
              <a:rPr lang="ko-KR" altLang="ko-KR" sz="2000" dirty="0" smtClean="0"/>
              <a:t>(</a:t>
            </a:r>
            <a:r>
              <a:rPr lang="en-US" altLang="ko-KR" sz="2000" dirty="0" smtClean="0"/>
              <a:t>2000- </a:t>
            </a:r>
            <a:r>
              <a:rPr lang="ko-KR" altLang="ko-KR" sz="2000" dirty="0" smtClean="0"/>
              <a:t>대한민국, </a:t>
            </a:r>
            <a:r>
              <a:rPr lang="ko-KR" altLang="en-US" sz="2000" dirty="0" smtClean="0"/>
              <a:t>현행 </a:t>
            </a:r>
            <a:r>
              <a:rPr lang="ko-KR" altLang="ko-KR" sz="2000" dirty="0" smtClean="0"/>
              <a:t>문화관광부 안</a:t>
            </a:r>
            <a:r>
              <a:rPr lang="en-US" altLang="ko-KR" sz="2000" dirty="0" smtClean="0"/>
              <a:t>: </a:t>
            </a:r>
            <a:r>
              <a:rPr lang="ko-KR" altLang="en-US" sz="2000" i="1" dirty="0" smtClean="0"/>
              <a:t>문어 표기</a:t>
            </a:r>
            <a:r>
              <a:rPr lang="ko-KR" altLang="en-US" sz="2000" dirty="0" smtClean="0"/>
              <a:t>로 국내 범용 및 한국 자금 지원 국내외 </a:t>
            </a:r>
            <a:r>
              <a:rPr lang="ko-KR" altLang="en-US" sz="2000" dirty="0" err="1" smtClean="0"/>
              <a:t>발간물</a:t>
            </a:r>
            <a:r>
              <a:rPr lang="ko-KR" altLang="ko-KR" sz="2000" dirty="0" smtClean="0"/>
              <a:t>)</a:t>
            </a:r>
          </a:p>
          <a:p>
            <a:pPr>
              <a:buNone/>
            </a:pPr>
            <a:r>
              <a:rPr lang="en-US" altLang="ko-KR" dirty="0" smtClean="0">
                <a:hlinkClick r:id="rId4" action="ppaction://hlinkfile" tooltip="예일 로마자 표기법"/>
              </a:rPr>
              <a:t>3. </a:t>
            </a:r>
            <a:r>
              <a:rPr lang="ko-KR" altLang="ko-KR" dirty="0" smtClean="0">
                <a:hlinkClick r:id="rId4" action="ppaction://hlinkfile" tooltip="예일 로마자 표기법"/>
              </a:rPr>
              <a:t>예일 로마자 표기법</a:t>
            </a:r>
            <a:r>
              <a:rPr lang="ko-KR" altLang="ko-KR" sz="2000" dirty="0" smtClean="0"/>
              <a:t>(</a:t>
            </a:r>
            <a:r>
              <a:rPr lang="en-US" altLang="ko-KR" sz="2000" dirty="0" smtClean="0"/>
              <a:t>‘51- </a:t>
            </a:r>
            <a:r>
              <a:rPr lang="ko-KR" altLang="en-US" sz="2000" dirty="0" smtClean="0"/>
              <a:t>언</a:t>
            </a:r>
            <a:r>
              <a:rPr lang="ko-KR" altLang="ko-KR" sz="2000" dirty="0" smtClean="0"/>
              <a:t>어학</a:t>
            </a:r>
            <a:r>
              <a:rPr lang="ko-KR" altLang="en-US" sz="2000" dirty="0" smtClean="0"/>
              <a:t>에서</a:t>
            </a:r>
            <a:r>
              <a:rPr lang="ko-KR" altLang="ko-KR" sz="2000" dirty="0" smtClean="0"/>
              <a:t>의 표준 표기법</a:t>
            </a:r>
            <a:r>
              <a:rPr lang="en-US" altLang="ko-KR" sz="2000" dirty="0" smtClean="0"/>
              <a:t>: </a:t>
            </a:r>
            <a:r>
              <a:rPr lang="ko-KR" altLang="ko-KR" sz="2000" dirty="0" smtClean="0"/>
              <a:t>단어의 형태음운론적 구조 표현)</a:t>
            </a:r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0"/>
            <a:ext cx="7267522" cy="45719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0"/>
            <a:ext cx="7467600" cy="6473952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ko-KR" dirty="0" smtClean="0">
                <a:hlinkClick r:id="rId2" action="ppaction://hlinkfile" tooltip="매큔-라이샤워 표기법"/>
              </a:rPr>
              <a:t>1. </a:t>
            </a:r>
            <a:r>
              <a:rPr lang="ko-KR" altLang="ko-KR" dirty="0" err="1" smtClean="0">
                <a:hlinkClick r:id="rId2" action="ppaction://hlinkfile" tooltip="매큔-라이샤워 표기법"/>
              </a:rPr>
              <a:t>매큔</a:t>
            </a:r>
            <a:r>
              <a:rPr lang="ko-KR" altLang="ko-KR" dirty="0" smtClean="0">
                <a:hlinkClick r:id="rId2" action="ppaction://hlinkfile" tooltip="매큔-라이샤워 표기법"/>
              </a:rPr>
              <a:t>-</a:t>
            </a:r>
            <a:r>
              <a:rPr lang="ko-KR" altLang="ko-KR" dirty="0" err="1" smtClean="0">
                <a:hlinkClick r:id="rId2" action="ppaction://hlinkfile" tooltip="매큔-라이샤워 표기법"/>
              </a:rPr>
              <a:t>라이샤워</a:t>
            </a:r>
            <a:r>
              <a:rPr lang="ko-KR" altLang="ko-KR" dirty="0" smtClean="0">
                <a:hlinkClick r:id="rId2" action="ppaction://hlinkfile" tooltip="매큔-라이샤워 표기법"/>
              </a:rPr>
              <a:t> 표기법 </a:t>
            </a:r>
            <a:endParaRPr lang="en-US" altLang="ko-KR" dirty="0" smtClean="0"/>
          </a:p>
          <a:p>
            <a:pPr marL="457200" indent="-457200">
              <a:buAutoNum type="arabicPeriod"/>
            </a:pPr>
            <a:r>
              <a:rPr lang="ko-KR" altLang="en-US" sz="2000" dirty="0" smtClean="0"/>
              <a:t>아무도</a:t>
            </a:r>
            <a:r>
              <a:rPr lang="ko-KR" altLang="en-US" dirty="0" smtClean="0"/>
              <a:t> 여권이나 명함의 인명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상호명에 쓰지 </a:t>
            </a:r>
            <a:r>
              <a:rPr lang="ko-KR" altLang="en-US" dirty="0" smtClean="0"/>
              <a:t>않음</a:t>
            </a:r>
            <a:r>
              <a:rPr lang="en-US" altLang="ko-KR" dirty="0" smtClean="0"/>
              <a:t>.</a:t>
            </a:r>
            <a:r>
              <a:rPr lang="ko-KR" altLang="en-US" dirty="0" smtClean="0"/>
              <a:t>도로표지판에 쓰임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 marL="457200" indent="-457200">
              <a:buAutoNum type="arabicPeriod"/>
            </a:pPr>
            <a:r>
              <a:rPr lang="ko-KR" altLang="en-US" dirty="0" smtClean="0"/>
              <a:t>타자기</a:t>
            </a:r>
            <a:r>
              <a:rPr lang="en-US" altLang="ko-KR" dirty="0" smtClean="0"/>
              <a:t>/</a:t>
            </a:r>
            <a:r>
              <a:rPr lang="ko-KR" altLang="en-US" dirty="0" smtClean="0"/>
              <a:t>컴퓨터 자판에 부호를 쓰는 것이 번거로움</a:t>
            </a:r>
            <a:r>
              <a:rPr lang="en-US" altLang="ko-KR" dirty="0" smtClean="0"/>
              <a:t>.</a:t>
            </a:r>
          </a:p>
          <a:p>
            <a:pPr marL="457200" indent="-457200">
              <a:buAutoNum type="arabicPeriod"/>
            </a:pPr>
            <a:r>
              <a:rPr lang="en-US" altLang="ko-KR" dirty="0" smtClean="0"/>
              <a:t>39</a:t>
            </a:r>
            <a:r>
              <a:rPr lang="ko-KR" altLang="en-US" dirty="0" smtClean="0"/>
              <a:t>년 창안</a:t>
            </a:r>
            <a:r>
              <a:rPr lang="en-US" altLang="ko-KR" dirty="0" smtClean="0"/>
              <a:t>, 59</a:t>
            </a:r>
            <a:r>
              <a:rPr lang="ko-KR" altLang="en-US" dirty="0" smtClean="0"/>
              <a:t>년 문교부안 </a:t>
            </a:r>
            <a:r>
              <a:rPr lang="ko-KR" altLang="en-US" dirty="0" err="1" smtClean="0"/>
              <a:t>공표전까지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미군 지도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작전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  쓰임</a:t>
            </a:r>
            <a:r>
              <a:rPr lang="en-US" altLang="ko-KR" dirty="0" smtClean="0"/>
              <a:t>. </a:t>
            </a:r>
            <a:r>
              <a:rPr lang="ko-KR" altLang="en-US" i="1" dirty="0" smtClean="0"/>
              <a:t>그 뒤 문교부안</a:t>
            </a:r>
            <a:r>
              <a:rPr lang="en-US" altLang="ko-KR" i="1" dirty="0" smtClean="0"/>
              <a:t>(‘59-’83)</a:t>
            </a:r>
            <a:r>
              <a:rPr lang="ko-KR" altLang="en-US" i="1" dirty="0" smtClean="0"/>
              <a:t>이 쓰이다가</a:t>
            </a:r>
            <a:r>
              <a:rPr lang="en-US" altLang="ko-KR" i="1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84</a:t>
            </a:r>
            <a:r>
              <a:rPr lang="ko-KR" altLang="en-US" dirty="0" smtClean="0"/>
              <a:t>년 다시 복귀 후 </a:t>
            </a:r>
            <a:r>
              <a:rPr lang="en-US" altLang="ko-KR" dirty="0" smtClean="0"/>
              <a:t>2000</a:t>
            </a:r>
            <a:r>
              <a:rPr lang="ko-KR" altLang="en-US" dirty="0" smtClean="0"/>
              <a:t>년 문화체육부안이 나올 때까지 활용됨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marL="457200" indent="-457200">
              <a:buAutoNum type="arabicPeriod"/>
            </a:pPr>
            <a:r>
              <a:rPr lang="en-US" altLang="ko-KR" dirty="0" smtClean="0"/>
              <a:t>MR</a:t>
            </a:r>
            <a:r>
              <a:rPr lang="ko-KR" altLang="ko-KR" dirty="0" smtClean="0"/>
              <a:t>식은 </a:t>
            </a:r>
            <a:r>
              <a:rPr lang="ko-KR" altLang="en-US" dirty="0" smtClean="0"/>
              <a:t>한국</a:t>
            </a:r>
            <a:r>
              <a:rPr lang="ko-KR" altLang="ko-KR" dirty="0" smtClean="0"/>
              <a:t>어가 아닌 </a:t>
            </a:r>
            <a:r>
              <a:rPr lang="ko-KR" altLang="ko-KR" dirty="0" smtClean="0">
                <a:solidFill>
                  <a:srgbClr val="C00000"/>
                </a:solidFill>
              </a:rPr>
              <a:t>영어</a:t>
            </a:r>
            <a:r>
              <a:rPr lang="en-US" altLang="ko-KR" dirty="0" smtClean="0"/>
              <a:t>(</a:t>
            </a:r>
            <a:r>
              <a:rPr lang="ko-KR" altLang="ko-KR" dirty="0" smtClean="0"/>
              <a:t>음운론</a:t>
            </a:r>
            <a:r>
              <a:rPr lang="en-US" altLang="ko-KR" dirty="0" smtClean="0"/>
              <a:t>)</a:t>
            </a:r>
            <a:r>
              <a:rPr lang="ko-KR" altLang="ko-KR" dirty="0" smtClean="0"/>
              <a:t>에 바탕을 두고 있어</a:t>
            </a:r>
            <a:r>
              <a:rPr lang="en-US" altLang="ko-KR" dirty="0" smtClean="0"/>
              <a:t>,</a:t>
            </a:r>
            <a:r>
              <a:rPr lang="ko-KR" altLang="ko-KR" dirty="0" smtClean="0"/>
              <a:t> </a:t>
            </a:r>
            <a:r>
              <a:rPr lang="ko-KR" altLang="en-US" dirty="0" smtClean="0"/>
              <a:t>그 읽힌 어감이</a:t>
            </a:r>
            <a:r>
              <a:rPr lang="ko-KR" altLang="ko-KR" dirty="0" smtClean="0"/>
              <a:t> </a:t>
            </a:r>
            <a:r>
              <a:rPr lang="ko-KR" altLang="en-US" dirty="0" smtClean="0"/>
              <a:t>한국인의 </a:t>
            </a:r>
            <a:r>
              <a:rPr lang="ko-KR" altLang="ko-KR" dirty="0" smtClean="0"/>
              <a:t>반대에 부딪혔</a:t>
            </a:r>
            <a:r>
              <a:rPr lang="ko-KR" altLang="en-US" dirty="0" smtClean="0"/>
              <a:t>음</a:t>
            </a:r>
            <a:r>
              <a:rPr lang="ko-KR" altLang="ko-KR" dirty="0" smtClean="0"/>
              <a:t>.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</a:t>
            </a:r>
            <a:r>
              <a:rPr lang="en-US" altLang="ko-KR" dirty="0" smtClean="0"/>
              <a:t>: Pusan </a:t>
            </a:r>
            <a:r>
              <a:rPr lang="ko-KR" altLang="en-US" dirty="0" err="1" smtClean="0"/>
              <a:t>푸산</a:t>
            </a:r>
            <a:r>
              <a:rPr lang="en-US" altLang="ko-KR" dirty="0" smtClean="0"/>
              <a:t>) </a:t>
            </a:r>
            <a:r>
              <a:rPr lang="en-US" altLang="ko-KR" dirty="0" smtClean="0"/>
              <a:t>&gt;’</a:t>
            </a:r>
            <a:r>
              <a:rPr lang="ko-KR" altLang="en-US" dirty="0" smtClean="0"/>
              <a:t>외국인을 </a:t>
            </a:r>
            <a:r>
              <a:rPr lang="ko-KR" altLang="en-US" dirty="0" smtClean="0"/>
              <a:t>위한</a:t>
            </a:r>
            <a:r>
              <a:rPr lang="en-US" altLang="ko-KR" dirty="0" smtClean="0"/>
              <a:t> </a:t>
            </a:r>
            <a:r>
              <a:rPr lang="ko-KR" altLang="en-US" dirty="0" smtClean="0"/>
              <a:t>표기법</a:t>
            </a:r>
            <a:r>
              <a:rPr lang="en-US" altLang="ko-KR" dirty="0" smtClean="0"/>
              <a:t>’</a:t>
            </a:r>
            <a:endParaRPr lang="en-US" altLang="ko-KR" dirty="0" smtClean="0"/>
          </a:p>
          <a:p>
            <a:pPr marL="457200" indent="-457200">
              <a:buAutoNum type="arabicPeriod"/>
            </a:pPr>
            <a:r>
              <a:rPr lang="ko-KR" altLang="en-US" dirty="0" smtClean="0"/>
              <a:t>한국 </a:t>
            </a:r>
            <a:r>
              <a:rPr lang="ko-KR" altLang="ko-KR" dirty="0" smtClean="0"/>
              <a:t>내에서</a:t>
            </a:r>
            <a:r>
              <a:rPr lang="ko-KR" altLang="en-US" dirty="0" smtClean="0"/>
              <a:t>보다 외국에서 보편적으로 쓰였고 현재도 관성적으로 쓰임</a:t>
            </a:r>
            <a:r>
              <a:rPr lang="en-US" altLang="ko-KR" dirty="0" smtClean="0"/>
              <a:t>.</a:t>
            </a:r>
            <a:r>
              <a:rPr lang="en-US" altLang="ko-KR" dirty="0" smtClean="0">
                <a:hlinkClick r:id="rId3" action="ppaction://hlinkfile" tooltip="국어의 로마자 표기법"/>
              </a:rPr>
              <a:t> </a:t>
            </a:r>
          </a:p>
          <a:p>
            <a:pPr marL="457200" indent="-457200">
              <a:buNone/>
            </a:pPr>
            <a:r>
              <a:rPr lang="en-US" altLang="ko-KR" dirty="0" smtClean="0">
                <a:hlinkClick r:id="rId3" action="ppaction://hlinkfile" tooltip="국어의 로마자 표기법"/>
              </a:rPr>
              <a:t>2. </a:t>
            </a:r>
            <a:r>
              <a:rPr lang="ko-KR" altLang="ko-KR" dirty="0" smtClean="0">
                <a:hlinkClick r:id="rId3" action="ppaction://hlinkfile" tooltip="국어의 로마자 표기법"/>
              </a:rPr>
              <a:t>국어의 로마자 표기법</a:t>
            </a:r>
            <a:r>
              <a:rPr lang="en-US" altLang="ko-KR" dirty="0" smtClean="0"/>
              <a:t> </a:t>
            </a:r>
          </a:p>
          <a:p>
            <a:pPr marL="457200" indent="-457200">
              <a:buAutoNum type="arabicPeriod"/>
            </a:pPr>
            <a:r>
              <a:rPr lang="ko-KR" altLang="en-US" dirty="0" smtClean="0"/>
              <a:t>우리말의 로마자 표기법은</a:t>
            </a:r>
            <a:r>
              <a:rPr lang="en-US" altLang="ko-KR" dirty="0" smtClean="0"/>
              <a:t> </a:t>
            </a:r>
            <a:r>
              <a:rPr lang="ko-KR" altLang="en-US" dirty="0" smtClean="0"/>
              <a:t>내국인을 위한 것이어야 한다는 경향 반영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018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pPr>
              <a:buNone/>
            </a:pPr>
            <a:r>
              <a:rPr lang="en-US" altLang="ko-KR" sz="1600" dirty="0" smtClean="0">
                <a:solidFill>
                  <a:schemeClr val="accent1"/>
                </a:solidFill>
              </a:rPr>
              <a:t>2.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어’</a:t>
            </a:r>
            <a:r>
              <a:rPr lang="ko-KR" altLang="en-US" dirty="0" err="1" smtClean="0"/>
              <a:t>를</a:t>
            </a:r>
            <a:r>
              <a:rPr lang="ko-KR" altLang="en-US" dirty="0" smtClean="0"/>
              <a:t> ‘</a:t>
            </a:r>
            <a:r>
              <a:rPr lang="en-US" altLang="ko-KR" dirty="0" err="1" smtClean="0"/>
              <a:t>eo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로</a:t>
            </a:r>
            <a:r>
              <a:rPr lang="en-US" altLang="ko-KR" dirty="0" smtClean="0"/>
              <a:t>, ‘</a:t>
            </a:r>
            <a:r>
              <a:rPr lang="ko-KR" altLang="en-US" dirty="0" err="1" smtClean="0"/>
              <a:t>으</a:t>
            </a:r>
            <a:r>
              <a:rPr lang="ko-KR" altLang="en-US" dirty="0" smtClean="0"/>
              <a:t>’</a:t>
            </a:r>
            <a:r>
              <a:rPr lang="ko-KR" altLang="en-US" dirty="0" err="1" smtClean="0"/>
              <a:t>를</a:t>
            </a:r>
            <a:r>
              <a:rPr lang="ko-KR" altLang="en-US" dirty="0" smtClean="0"/>
              <a:t> ‘</a:t>
            </a:r>
            <a:r>
              <a:rPr lang="en-US" altLang="ko-KR" dirty="0" err="1" smtClean="0"/>
              <a:t>eu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로 처리하도록 한 것에 대해서는 새 표기법에 찬성하는 이들도 문제를 제기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sz="1600" dirty="0" smtClean="0">
                <a:solidFill>
                  <a:schemeClr val="accent1"/>
                </a:solidFill>
              </a:rPr>
              <a:t>3. </a:t>
            </a:r>
            <a:r>
              <a:rPr lang="ko-KR" altLang="en-US" dirty="0" smtClean="0"/>
              <a:t>또 새 표기법에 따라 ‘한글’을 ‘</a:t>
            </a:r>
            <a:r>
              <a:rPr lang="en-US" altLang="ko-KR" dirty="0" err="1" smtClean="0"/>
              <a:t>hangeul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로 표기하면 우리말의 음절을 구분 못하는 외국인들이 ‘</a:t>
            </a:r>
            <a:r>
              <a:rPr lang="ko-KR" altLang="en-US" dirty="0" err="1" smtClean="0"/>
              <a:t>행얼</a:t>
            </a:r>
            <a:r>
              <a:rPr lang="ko-KR" altLang="en-US" dirty="0" smtClean="0"/>
              <a:t>’</a:t>
            </a:r>
            <a:r>
              <a:rPr lang="ko-KR" altLang="en-US" dirty="0" err="1" smtClean="0"/>
              <a:t>로</a:t>
            </a:r>
            <a:r>
              <a:rPr lang="ko-KR" altLang="en-US" dirty="0" smtClean="0"/>
              <a:t> 읽을 수 있음</a:t>
            </a:r>
            <a:r>
              <a:rPr lang="en-US" altLang="ko-KR" dirty="0" smtClean="0"/>
              <a:t>. </a:t>
            </a:r>
            <a:r>
              <a:rPr lang="ko-KR" altLang="en-US" sz="2000" dirty="0" smtClean="0"/>
              <a:t>각 음절의 첫 자를 대문자로</a:t>
            </a:r>
            <a:r>
              <a:rPr lang="en-US" altLang="ko-KR" sz="2000" dirty="0" smtClean="0"/>
              <a:t>(?</a:t>
            </a:r>
            <a:r>
              <a:rPr lang="ko-KR" altLang="en-US" sz="2000" dirty="0" smtClean="0"/>
              <a:t> ‘</a:t>
            </a:r>
            <a:r>
              <a:rPr lang="en-US" altLang="ko-KR" sz="2000" dirty="0" err="1" smtClean="0"/>
              <a:t>HanGeul</a:t>
            </a:r>
            <a:r>
              <a:rPr lang="en-US" altLang="ko-KR" sz="2000" dirty="0" smtClean="0"/>
              <a:t>’)</a:t>
            </a:r>
          </a:p>
          <a:p>
            <a:pPr>
              <a:buNone/>
            </a:pPr>
            <a:r>
              <a:rPr lang="en-US" altLang="ko-KR" sz="1600" dirty="0" smtClean="0">
                <a:solidFill>
                  <a:schemeClr val="accent1"/>
                </a:solidFill>
              </a:rPr>
              <a:t>4. </a:t>
            </a:r>
            <a:r>
              <a:rPr lang="ko-KR" altLang="en-US" dirty="0" err="1" smtClean="0"/>
              <a:t>ㅈ의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ch</a:t>
            </a:r>
            <a:r>
              <a:rPr lang="en-US" altLang="ko-KR" dirty="0" smtClean="0"/>
              <a:t> &gt; j</a:t>
            </a:r>
            <a:r>
              <a:rPr lang="ko-KR" altLang="en-US" dirty="0" smtClean="0"/>
              <a:t>로의 전이가 강해지는 현상이 </a:t>
            </a:r>
            <a:r>
              <a:rPr lang="en-US" altLang="ko-KR" dirty="0" smtClean="0"/>
              <a:t>10</a:t>
            </a:r>
            <a:r>
              <a:rPr lang="ko-KR" altLang="en-US" dirty="0" err="1" smtClean="0"/>
              <a:t>여년</a:t>
            </a:r>
            <a:r>
              <a:rPr lang="ko-KR" altLang="en-US" dirty="0" smtClean="0"/>
              <a:t> 이상 오랜 교육의 결과로 나타나기 시작했음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>
                <a:hlinkClick r:id="rId2" action="ppaction://hlinkfile" tooltip="예일 로마자 표기법"/>
              </a:rPr>
              <a:t>3. </a:t>
            </a:r>
            <a:r>
              <a:rPr lang="ko-KR" altLang="ko-KR" dirty="0" smtClean="0">
                <a:hlinkClick r:id="rId2" action="ppaction://hlinkfile" tooltip="예일 로마자 표기법"/>
              </a:rPr>
              <a:t>예일 로마자 </a:t>
            </a:r>
            <a:r>
              <a:rPr lang="ko-KR" altLang="ko-KR" dirty="0" smtClean="0">
                <a:hlinkClick r:id="rId2" action="ppaction://hlinkfile" tooltip="예일 로마자 표기법"/>
              </a:rPr>
              <a:t>표기법</a:t>
            </a:r>
            <a:endParaRPr lang="en-US" altLang="ko-KR" dirty="0" smtClean="0"/>
          </a:p>
          <a:p>
            <a:r>
              <a:rPr lang="ko-KR" altLang="en-US" dirty="0" smtClean="0"/>
              <a:t>예일 로마자 </a:t>
            </a:r>
            <a:r>
              <a:rPr lang="ko-KR" altLang="en-US" dirty="0" smtClean="0"/>
              <a:t>표기법은 </a:t>
            </a:r>
            <a:r>
              <a:rPr lang="ko-KR" altLang="en-US" dirty="0" err="1" smtClean="0"/>
              <a:t>반달표와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어깻점</a:t>
            </a:r>
            <a:r>
              <a:rPr lang="ko-KR" altLang="en-US" dirty="0" smtClean="0"/>
              <a:t> 등 특수부호가 없으므로 누구나 표기법대로 쉽게 쓸 수가 </a:t>
            </a:r>
            <a:r>
              <a:rPr lang="ko-KR" altLang="en-US" dirty="0" smtClean="0"/>
              <a:t>있음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지명은 물론이고 </a:t>
            </a:r>
            <a:r>
              <a:rPr lang="ko-KR" altLang="en-US" dirty="0" smtClean="0"/>
              <a:t>고유명사 </a:t>
            </a:r>
            <a:r>
              <a:rPr lang="ko-KR" altLang="en-US" dirty="0" smtClean="0"/>
              <a:t>등까지 </a:t>
            </a:r>
            <a:r>
              <a:rPr lang="ko-KR" altLang="en-US" dirty="0" smtClean="0"/>
              <a:t>예일 로마자 </a:t>
            </a:r>
            <a:r>
              <a:rPr lang="ko-KR" altLang="en-US" dirty="0" smtClean="0"/>
              <a:t>표기법대로 표기하면 표기에 대한 예측이 가능하기 때문에 정보 검색이 </a:t>
            </a:r>
            <a:r>
              <a:rPr lang="ko-KR" altLang="en-US" dirty="0" smtClean="0"/>
              <a:t>간편해짐</a:t>
            </a:r>
            <a:r>
              <a:rPr lang="en-US" altLang="ko-KR" dirty="0" smtClean="0"/>
              <a:t>. [=</a:t>
            </a:r>
            <a:r>
              <a:rPr lang="ko-KR" altLang="en-US" dirty="0" smtClean="0"/>
              <a:t>위 </a:t>
            </a:r>
            <a:r>
              <a:rPr lang="en-US" altLang="ko-KR" dirty="0" smtClean="0"/>
              <a:t>2</a:t>
            </a:r>
            <a:r>
              <a:rPr lang="ko-KR" altLang="en-US" dirty="0" smtClean="0"/>
              <a:t>도 비슷하나 발음을 반영하므로 완전한 전자법은 아님</a:t>
            </a:r>
            <a:r>
              <a:rPr lang="en-US" altLang="ko-KR" dirty="0" smtClean="0"/>
              <a:t>.]</a:t>
            </a:r>
            <a:endParaRPr lang="ko-KR" altLang="en-US" dirty="0" smtClean="0"/>
          </a:p>
          <a:p>
            <a:r>
              <a:rPr lang="ko-KR" altLang="en-US" dirty="0" smtClean="0"/>
              <a:t>그 </a:t>
            </a:r>
            <a:r>
              <a:rPr lang="ko-KR" altLang="en-US" dirty="0" smtClean="0"/>
              <a:t>결과 언</a:t>
            </a:r>
            <a:r>
              <a:rPr lang="ko-KR" altLang="ko-KR" dirty="0" smtClean="0"/>
              <a:t>어학</a:t>
            </a:r>
            <a:r>
              <a:rPr lang="ko-KR" altLang="en-US" dirty="0" smtClean="0"/>
              <a:t>에서</a:t>
            </a:r>
            <a:r>
              <a:rPr lang="ko-KR" altLang="ko-KR" dirty="0" smtClean="0"/>
              <a:t>의 표준 </a:t>
            </a:r>
            <a:r>
              <a:rPr lang="ko-KR" altLang="ko-KR" dirty="0" smtClean="0"/>
              <a:t>표기법</a:t>
            </a:r>
            <a:r>
              <a:rPr lang="ko-KR" altLang="en-US" dirty="0" smtClean="0"/>
              <a:t>으로</a:t>
            </a:r>
            <a:r>
              <a:rPr lang="en-US" altLang="ko-KR" dirty="0" smtClean="0"/>
              <a:t> </a:t>
            </a:r>
            <a:r>
              <a:rPr lang="ko-KR" altLang="ko-KR" dirty="0" smtClean="0"/>
              <a:t>단어의 형태음운론적 구조 </a:t>
            </a:r>
            <a:r>
              <a:rPr lang="ko-KR" altLang="ko-KR" dirty="0" smtClean="0"/>
              <a:t>표현</a:t>
            </a:r>
            <a:r>
              <a:rPr lang="ko-KR" altLang="en-US" dirty="0" smtClean="0"/>
              <a:t>이 고정되는 </a:t>
            </a:r>
            <a:r>
              <a:rPr lang="ko-KR" altLang="en-US" dirty="0" err="1" smtClean="0"/>
              <a:t>전자법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85938" y="1196752"/>
            <a:ext cx="7358062" cy="2692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ko-KR" sz="4000" spc="100" dirty="0" smtClean="0">
                <a:solidFill>
                  <a:schemeClr val="bg2">
                    <a:lumMod val="25000"/>
                  </a:schemeClr>
                </a:solidFill>
                <a:latin typeface="MD솔체" pitchFamily="18" charset="-127"/>
                <a:ea typeface="MD솔체" pitchFamily="18" charset="-127"/>
              </a:rPr>
              <a:t/>
            </a:r>
            <a:br>
              <a:rPr lang="en-US" altLang="ko-KR" sz="4000" spc="100" dirty="0" smtClean="0">
                <a:solidFill>
                  <a:schemeClr val="bg2">
                    <a:lumMod val="25000"/>
                  </a:schemeClr>
                </a:solidFill>
                <a:latin typeface="MD솔체" pitchFamily="18" charset="-127"/>
                <a:ea typeface="MD솔체" pitchFamily="18" charset="-127"/>
              </a:rPr>
            </a:br>
            <a:r>
              <a:rPr lang="en-US" altLang="ko-KR" sz="1000" spc="100" dirty="0" smtClean="0">
                <a:latin typeface="MD솔체" pitchFamily="18" charset="-127"/>
                <a:ea typeface="MD솔체" pitchFamily="18" charset="-127"/>
              </a:rPr>
              <a:t/>
            </a:r>
            <a:br>
              <a:rPr lang="en-US" altLang="ko-KR" sz="1000" spc="100" dirty="0" smtClean="0">
                <a:latin typeface="MD솔체" pitchFamily="18" charset="-127"/>
                <a:ea typeface="MD솔체" pitchFamily="18" charset="-127"/>
              </a:rPr>
            </a:br>
            <a:r>
              <a:rPr lang="en-US" altLang="ko-KR" sz="900" spc="100" dirty="0" smtClean="0">
                <a:latin typeface="MD솔체" pitchFamily="18" charset="-127"/>
                <a:ea typeface="MD솔체" pitchFamily="18" charset="-127"/>
              </a:rPr>
              <a:t/>
            </a:r>
            <a:br>
              <a:rPr lang="en-US" altLang="ko-KR" sz="900" spc="100" dirty="0" smtClean="0">
                <a:latin typeface="MD솔체" pitchFamily="18" charset="-127"/>
                <a:ea typeface="MD솔체" pitchFamily="18" charset="-127"/>
              </a:rPr>
            </a:b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95936" y="5085184"/>
            <a:ext cx="4032448" cy="1495574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2012. 01. 27.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제안자</a:t>
            </a: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이 상 억</a:t>
            </a:r>
            <a:endParaRPr lang="en-US" altLang="ko-KR" sz="2400" dirty="0" smtClean="0">
              <a:solidFill>
                <a:schemeClr val="tx1"/>
              </a:solidFill>
              <a:latin typeface="+mn-ea"/>
            </a:endParaRP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2400" dirty="0" smtClean="0">
                <a:solidFill>
                  <a:schemeClr val="tx1"/>
                </a:solidFill>
                <a:latin typeface="+mn-ea"/>
              </a:rPr>
              <a:t>&amp; </a:t>
            </a:r>
            <a:r>
              <a:rPr lang="ko-KR" altLang="en-US" sz="2400" dirty="0" smtClean="0">
                <a:solidFill>
                  <a:schemeClr val="tx1"/>
                </a:solidFill>
                <a:latin typeface="+mn-ea"/>
              </a:rPr>
              <a:t>서울대 연구팀</a:t>
            </a:r>
            <a:endParaRPr lang="ko-KR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86000" y="1720840"/>
            <a:ext cx="4572000" cy="3726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연구 목적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수집 자료의 성격과 접근 방법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표기 실태 조사 결과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설문 조사 결과</a:t>
            </a: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도출을 위한 예비 논의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수집 자료 결과의 분석과 해석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71500" indent="-571500" eaLnBrk="1" hangingPunct="1">
              <a:lnSpc>
                <a:spcPct val="150000"/>
              </a:lnSpc>
              <a:buClrTx/>
              <a:buSzPct val="100000"/>
              <a:buFont typeface="Cambria" pitchFamily="18" charset="0"/>
              <a:buAutoNum type="romanUcPeriod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결론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buClr>
                <a:srgbClr val="3F949A"/>
              </a:buClr>
              <a:buNone/>
              <a:defRPr/>
            </a:pPr>
            <a:r>
              <a:rPr lang="en-US" altLang="ko-KR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부록</a:t>
            </a:r>
            <a:endParaRPr lang="en-US" altLang="ko-KR" sz="2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938338" y="1349152"/>
            <a:ext cx="7358062" cy="26924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small" spc="10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  <a:t/>
            </a:r>
            <a:br>
              <a:rPr kumimoji="0" lang="en-US" altLang="ko-KR" sz="4000" b="1" i="0" u="none" strike="noStrike" kern="1200" cap="small" spc="10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</a:br>
            <a:r>
              <a:rPr kumimoji="0" lang="en-US" altLang="ko-KR" sz="1000" b="1" i="0" u="none" strike="noStrike" kern="1200" cap="small" spc="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  <a:t/>
            </a:r>
            <a:br>
              <a:rPr kumimoji="0" lang="en-US" altLang="ko-KR" sz="1000" b="1" i="0" u="none" strike="noStrike" kern="1200" cap="small" spc="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</a:br>
            <a:r>
              <a:rPr kumimoji="0" lang="en-US" altLang="ko-KR" sz="900" b="1" i="0" u="none" strike="noStrike" kern="1200" cap="small" spc="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  <a:t/>
            </a:r>
            <a:br>
              <a:rPr kumimoji="0" lang="en-US" altLang="ko-KR" sz="900" b="1" i="0" u="none" strike="noStrike" kern="1200" cap="small" spc="10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D솔체" pitchFamily="18" charset="-127"/>
                <a:ea typeface="MD솔체" pitchFamily="18" charset="-127"/>
                <a:cs typeface="+mj-cs"/>
              </a:rPr>
            </a:br>
            <a:endParaRPr kumimoji="0" lang="ko-KR" altLang="en-US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99592" y="404664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pc="100" dirty="0" smtClean="0">
                <a:latin typeface="+mj-ea"/>
              </a:rPr>
              <a:t>   성씨의 </a:t>
            </a:r>
            <a:r>
              <a:rPr lang="ko-KR" altLang="en-US" sz="3600" b="1" spc="100" dirty="0" smtClean="0">
                <a:latin typeface="+mj-ea"/>
              </a:rPr>
              <a:t>로마자 표기 </a:t>
            </a:r>
            <a:r>
              <a:rPr lang="ko-KR" altLang="en-US" sz="3600" b="1" spc="100" dirty="0" smtClean="0">
                <a:latin typeface="+mj-ea"/>
              </a:rPr>
              <a:t>정책 </a:t>
            </a:r>
            <a:r>
              <a:rPr lang="ko-KR" altLang="en-US" sz="3600" b="1" spc="100" dirty="0" smtClean="0">
                <a:latin typeface="+mj-ea"/>
              </a:rPr>
              <a:t>마련 </a:t>
            </a:r>
            <a:endParaRPr lang="en-US" altLang="ko-KR" sz="3600" b="1" spc="100" dirty="0" smtClean="0">
              <a:latin typeface="+mj-ea"/>
            </a:endParaRPr>
          </a:p>
          <a:p>
            <a:r>
              <a:rPr lang="en-US" altLang="ko-KR" sz="3600" b="1" spc="100" dirty="0" smtClean="0">
                <a:latin typeface="+mj-ea"/>
              </a:rPr>
              <a:t> </a:t>
            </a:r>
            <a:r>
              <a:rPr lang="en-US" altLang="ko-KR" sz="3600" b="1" spc="100" dirty="0" smtClean="0">
                <a:latin typeface="+mj-ea"/>
              </a:rPr>
              <a:t>              </a:t>
            </a:r>
            <a:r>
              <a:rPr lang="ko-KR" altLang="en-US" sz="3600" b="1" spc="100" dirty="0" smtClean="0">
                <a:latin typeface="+mj-ea"/>
              </a:rPr>
              <a:t>연구 </a:t>
            </a:r>
            <a:r>
              <a:rPr lang="ko-KR" altLang="en-US" sz="3600" b="1" spc="100" dirty="0" smtClean="0">
                <a:latin typeface="+mj-ea"/>
              </a:rPr>
              <a:t>보고</a:t>
            </a:r>
            <a:endParaRPr lang="ko-KR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I. </a:t>
            </a:r>
            <a:r>
              <a:rPr lang="ko-KR" altLang="en-US" dirty="0" smtClean="0"/>
              <a:t>연구 목적</a:t>
            </a:r>
            <a:endParaRPr lang="ko-KR" altLang="en-US" dirty="0"/>
          </a:p>
        </p:txBody>
      </p:sp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국어의 로마자 표기법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&gt;(2000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년 개정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‘성</a:t>
            </a:r>
            <a:r>
              <a:rPr lang="en-US" altLang="ko-KR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姓</a:t>
            </a:r>
            <a:r>
              <a:rPr lang="en-US" altLang="ko-KR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의 표기는 따로 정한다</a:t>
            </a:r>
            <a:r>
              <a:rPr lang="en-US" altLang="ko-KR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.’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항의 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(2))</a:t>
            </a:r>
            <a:endParaRPr lang="ko-KR" altLang="en-US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altLang="ko-KR" sz="4000" b="1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로마자 표기가 통일성이 없이 매우 혼란스러운 상태</a:t>
            </a:r>
            <a:endParaRPr lang="en-US" altLang="ko-KR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altLang="ko-KR" sz="3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3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어떤 성씨의 경우에는 로마자 표기가 수십 가지로 다르게 나타나기도 함</a:t>
            </a:r>
            <a:r>
              <a:rPr lang="en-US" altLang="ko-KR" sz="3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32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한국 작품의 외국어 번역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사회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문화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경제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학술 등 각 분야의 국제교류 등에서 많은 혼란과 비효율 야기</a:t>
            </a: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altLang="ko-KR" sz="3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국가 차원의 일정한 정책 수립 및 시행의 필요성이 강하게 대두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endParaRPr lang="ko-KR" altLang="en-US" sz="2900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14300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ko-KR" altLang="en-US" dirty="0" smtClean="0"/>
              <a:t>수집 자료의 성격과 접근 방법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42875" y="1785938"/>
          <a:ext cx="8643999" cy="4498183"/>
        </p:xfrm>
        <a:graphic>
          <a:graphicData uri="http://schemas.openxmlformats.org/drawingml/2006/table">
            <a:tbl>
              <a:tblPr/>
              <a:tblGrid>
                <a:gridCol w="1543570"/>
                <a:gridCol w="1337763"/>
                <a:gridCol w="1440667"/>
                <a:gridCol w="1535918"/>
                <a:gridCol w="1345414"/>
                <a:gridCol w="1440667"/>
              </a:tblGrid>
              <a:tr h="5650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출처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외교통상부 여권부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외교통상부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여권부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외교통상부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baseline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여권부</a:t>
                      </a:r>
                      <a:endParaRPr lang="ko-KR" altLang="en-US" sz="1800" b="1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서울대학교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교무처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인터넷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대상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 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여권신청자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 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여권신청자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 </a:t>
                      </a:r>
                      <a:endParaRPr lang="en-US" altLang="ko-KR" sz="1800" b="1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여권신청자</a:t>
                      </a:r>
                      <a:endParaRPr lang="ko-KR" altLang="en-US" sz="1800" b="1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서울대학교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교수</a:t>
                      </a: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변호사</a:t>
                      </a: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체육인 등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표본수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baseline="0" dirty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800" b="1" baseline="0" dirty="0">
                          <a:solidFill>
                            <a:srgbClr val="0070C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만여 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63,351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1,141,885</a:t>
                      </a: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32,707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10,034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0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표기 성씨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156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129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168</a:t>
                      </a: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117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0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이표기</a:t>
                      </a: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평균</a:t>
                      </a: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13.1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4.46</a:t>
                      </a:r>
                      <a:r>
                        <a:rPr lang="ko-KR" altLang="en-US" sz="18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16.95</a:t>
                      </a:r>
                      <a:r>
                        <a:rPr lang="ko-KR" altLang="en-US" sz="18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3.77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3.36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8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786438" y="0"/>
            <a:ext cx="3357562" cy="714375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/>
              <a:t>1. </a:t>
            </a:r>
            <a:r>
              <a:rPr lang="ko-KR" altLang="en-US" sz="2400" dirty="0" smtClean="0"/>
              <a:t>수집 자료의 성격</a:t>
            </a:r>
            <a:endParaRPr lang="ko-KR" altLang="en-US" sz="2400" dirty="0"/>
          </a:p>
        </p:txBody>
      </p:sp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357188" y="1071563"/>
            <a:ext cx="7715250" cy="4873625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1.1 1999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 외교부 여권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대상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일반 국민들의 여권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발급시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표기 성씨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표집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수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204, 549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건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수집 성씨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156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표기 평균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13.1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개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의의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14350" indent="-51435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 개정 로마자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공표안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이전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14350" indent="-514350" eaLnBrk="1" fontAlgn="auto" hangingPunct="1">
              <a:lnSpc>
                <a:spcPct val="170000"/>
              </a:lnSpc>
              <a:spcAft>
                <a:spcPts val="0"/>
              </a:spcAft>
              <a:buFont typeface="Wingdings" pitchFamily="2" charset="2"/>
              <a:buAutoNum type="arabicParenR"/>
              <a:defRPr/>
            </a:pP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표본수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여만건으로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신뢰성 있는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AutoNum type="arabicParenR"/>
              <a:defRPr/>
            </a:pPr>
            <a:endParaRPr lang="en-US" altLang="ko-KR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400550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1.2 2007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년 외교부 여권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None/>
              <a:defRPr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Char char="§"/>
              <a:defRPr/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대상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일반 국민들의 여권 </a:t>
            </a:r>
            <a:r>
              <a:rPr lang="ko-KR" altLang="en-US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발급시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표기 성씨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Char char="§"/>
              <a:defRPr/>
            </a:pPr>
            <a:r>
              <a:rPr lang="ko-KR" altLang="en-US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표집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수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63,351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Char char="§"/>
              <a:defRPr/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수집 성씨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129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異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표기 평균</a:t>
            </a: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4.46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Char char="§"/>
              <a:defRPr/>
            </a:pP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Char char="§"/>
              <a:defRPr/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의의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AutoNum type="arabicParenR"/>
              <a:defRPr/>
            </a:pPr>
            <a:r>
              <a:rPr lang="en-US" altLang="ko-KR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년 개정 로마자 </a:t>
            </a:r>
            <a:r>
              <a:rPr lang="ko-KR" altLang="en-US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공표안의</a:t>
            </a: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결과 확인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E8637"/>
              </a:buClr>
              <a:buFont typeface="Wingdings" pitchFamily="2" charset="2"/>
              <a:buAutoNum type="arabicParenR"/>
              <a:defRPr/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표본수의 부족으로 신뢰성이 다소 떨어짐</a:t>
            </a:r>
            <a:endParaRPr lang="en-US" altLang="ko-KR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ko-KR" sz="22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sz="2900" dirty="0" smtClean="0"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1.3. 2011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외교부 여권 자료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ko-KR" sz="22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71500" y="2551113"/>
            <a:ext cx="771525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대상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일반 국민들의 여권 </a:t>
            </a: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발급시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표기 성씨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표집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수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1,141,885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수집 성씨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162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異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표기 평균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17.54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의의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원자료에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대한 연구진의 직접 가공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표본수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115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만여 건으로 </a:t>
            </a:r>
            <a:r>
              <a:rPr kumimoji="0"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가장 신뢰성 있는 자료</a:t>
            </a:r>
            <a:endParaRPr kumimoji="0" lang="en-US" altLang="ko-KR" sz="20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내용 개체 틀 1"/>
          <p:cNvSpPr>
            <a:spLocks noGrp="1"/>
          </p:cNvSpPr>
          <p:nvPr>
            <p:ph sz="quarter" idx="1"/>
          </p:nvPr>
        </p:nvSpPr>
        <p:spPr>
          <a:xfrm>
            <a:off x="500063" y="1000125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ko-KR" sz="2000" b="1" smtClean="0">
                <a:latin typeface="맑은 고딕" pitchFamily="50" charset="-127"/>
                <a:ea typeface="맑은 고딕" pitchFamily="50" charset="-127"/>
              </a:rPr>
              <a:t>1.4 2011</a:t>
            </a:r>
            <a:r>
              <a:rPr lang="ko-KR" altLang="en-US" sz="2000" b="1" smtClean="0">
                <a:latin typeface="맑은 고딕" pitchFamily="50" charset="-127"/>
                <a:ea typeface="맑은 고딕" pitchFamily="50" charset="-127"/>
              </a:rPr>
              <a:t>년 서울대 재학생 자료</a:t>
            </a:r>
            <a:endParaRPr lang="en-US" altLang="ko-KR" sz="290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buFont typeface="Wingdings" pitchFamily="2" charset="2"/>
              <a:buChar char="§"/>
            </a:pPr>
            <a:endParaRPr lang="ko-KR" altLang="en-US" sz="290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28625" y="1500188"/>
            <a:ext cx="8001000" cy="47859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대상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서울대학교 재학중인 대학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생 표기 성씨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표집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수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32,707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수집 성씨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120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異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표기 평균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3.77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의의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비슷한 연령대의 균일한 집단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학교 교육 직후의 성씨 표기 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en-US" altLang="ko-KR" sz="2000" b="1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2,000</a:t>
            </a:r>
            <a:r>
              <a:rPr kumimoji="0" lang="ko-KR" altLang="en-US" sz="2000" b="1" dirty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년 개정 표기법 큰 영향을 받은 집단</a:t>
            </a:r>
            <a:endParaRPr kumimoji="0" lang="en-US" altLang="ko-KR" sz="2000" b="1" dirty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표본수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부족으로 소수의 표기가 결과에 큰 영향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28625" y="1357313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1.5 2011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인터넷 표기 자료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ko-KR" sz="22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sz="2900" dirty="0" smtClean="0"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23528" y="2060848"/>
            <a:ext cx="8286750" cy="43242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대상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인터넷을 통해 공개된 로마자 성씨 표기 수집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표집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수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10,034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수집 성씨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117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異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표기 평균</a:t>
            </a:r>
            <a:r>
              <a:rPr kumimoji="0" lang="en-US" altLang="ko-KR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3.36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Char char="§"/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의의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인터넷 이전 시대부터 표기 결과 누적</a:t>
            </a:r>
            <a:r>
              <a:rPr kumimoji="0"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보수적</a:t>
            </a:r>
            <a:r>
              <a:rPr kumimoji="0"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통시적 자료</a:t>
            </a:r>
            <a:r>
              <a:rPr kumimoji="0"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kumimoji="0"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년 이전 자료</a:t>
            </a:r>
            <a:r>
              <a:rPr kumimoji="0"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즉 </a:t>
            </a:r>
            <a:r>
              <a:rPr kumimoji="0"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1999</a:t>
            </a:r>
            <a:r>
              <a:rPr kumimoji="0"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ko-KR" altLang="en-US" sz="2000" b="1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국어원</a:t>
            </a:r>
            <a:r>
              <a:rPr kumimoji="0"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자료와 상당히 유사한 경향</a:t>
            </a:r>
            <a:r>
              <a:rPr kumimoji="0"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20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14350" indent="-514350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itchFamily="2" charset="2"/>
              <a:buAutoNum type="arabicParenR"/>
              <a:defRPr/>
            </a:pPr>
            <a:r>
              <a:rPr kumimoji="0" lang="ko-KR" altLang="en-US" sz="20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표본수</a:t>
            </a:r>
            <a:r>
              <a:rPr kumimoji="0" lang="ko-KR" altLang="en-US" sz="20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부족으로 신뢰성이 다소 부족한 자료</a:t>
            </a:r>
            <a:endParaRPr kumimoji="0" lang="en-US" altLang="ko-KR" sz="20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28625" y="1071563"/>
            <a:ext cx="7467600" cy="55006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설문 조사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lnSpc>
                <a:spcPct val="1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일반 국민들의 로마자 표기법에 대한 인식도 조사</a:t>
            </a:r>
            <a:endParaRPr lang="en-US" altLang="ko-KR" sz="2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lnSpc>
                <a:spcPct val="1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타인의 로마자 표기에 대한 선호도 확인 가능 자료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실태 수집 자료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본인의 로마자 표기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설문 조사 자료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타인의 로마자 표기 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외국인</a:t>
            </a:r>
            <a:r>
              <a:rPr lang="en-US" altLang="ko-KR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전문가 집단 등 다양한 의견 수렴 가능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28625" y="1000125"/>
            <a:ext cx="7467600" cy="487362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역사 자료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역사 자료의 시기 구분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1) 19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세기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1890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년대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2)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해방직후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1946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~1948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3)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1950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~1984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이전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4)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1984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~2000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5)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2001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~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현재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ko-KR" altLang="en-US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ko-KR" sz="2900" dirty="0" smtClean="0">
                <a:latin typeface="휴먼모음T" pitchFamily="18" charset="-127"/>
                <a:ea typeface="휴먼모음T" pitchFamily="18" charset="-127"/>
              </a:rPr>
              <a:t>1-3</a:t>
            </a:r>
            <a:r>
              <a:rPr lang="ko-KR" altLang="en-US" sz="2900" dirty="0" smtClean="0">
                <a:latin typeface="휴먼모음T" pitchFamily="18" charset="-127"/>
                <a:ea typeface="휴먼모음T" pitchFamily="18" charset="-127"/>
              </a:rPr>
              <a:t>기는 로마자 표기법이 바뀐 시점을 기준 삼음</a:t>
            </a:r>
            <a:r>
              <a:rPr lang="en-US" altLang="ko-KR" sz="29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역사 자료</a:t>
            </a:r>
            <a:endParaRPr lang="en-US" altLang="ko-KR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ko-KR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저작 주체에 따른 구분</a:t>
            </a:r>
            <a:endParaRPr lang="en-US" altLang="ko-KR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 1)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한국인이 한국어로 쓴 저서를 </a:t>
            </a:r>
            <a:r>
              <a:rPr lang="ko-KR" altLang="en-US" sz="32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한국인이 영어로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번역한 경우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eaLnBrk="1" hangingPunct="1">
              <a:defRPr/>
            </a:pP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Translated by </a:t>
            </a:r>
            <a:r>
              <a:rPr lang="en-US" sz="3200" b="1" dirty="0" err="1" smtClean="0">
                <a:latin typeface="맑은 고딕" pitchFamily="50" charset="-127"/>
                <a:ea typeface="맑은 고딕" pitchFamily="50" charset="-127"/>
              </a:rPr>
              <a:t>Hyon</a:t>
            </a: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3200" b="1" dirty="0" err="1" smtClean="0">
                <a:latin typeface="맑은 고딕" pitchFamily="50" charset="-127"/>
                <a:ea typeface="맑은 고딕" pitchFamily="50" charset="-127"/>
              </a:rPr>
              <a:t>Joongsik</a:t>
            </a: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 &amp; Han </a:t>
            </a:r>
            <a:r>
              <a:rPr lang="en-US" sz="3200" b="1" dirty="0" err="1" smtClean="0">
                <a:latin typeface="맑은 고딕" pitchFamily="50" charset="-127"/>
                <a:ea typeface="맑은 고딕" pitchFamily="50" charset="-127"/>
              </a:rPr>
              <a:t>Hakjoon</a:t>
            </a: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(1981), </a:t>
            </a:r>
            <a:r>
              <a:rPr lang="en-US" sz="3200" b="1" i="1" dirty="0" smtClean="0">
                <a:latin typeface="맑은 고딕" pitchFamily="50" charset="-127"/>
                <a:ea typeface="맑은 고딕" pitchFamily="50" charset="-127"/>
              </a:rPr>
              <a:t>Modern Korean Short Stories</a:t>
            </a: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, Larchwood </a:t>
            </a:r>
            <a:r>
              <a:rPr lang="en-US" sz="3200" b="1" dirty="0" err="1" smtClean="0">
                <a:latin typeface="맑은 고딕" pitchFamily="50" charset="-127"/>
                <a:ea typeface="맑은 고딕" pitchFamily="50" charset="-127"/>
              </a:rPr>
              <a:t>Poblications</a:t>
            </a: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 Ltd. New York.</a:t>
            </a:r>
          </a:p>
          <a:p>
            <a:pPr eaLnBrk="1" hangingPunct="1">
              <a:defRPr/>
            </a:pPr>
            <a:endParaRPr lang="en-US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 2)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한국인이 한국어로 쓴 저서를 </a:t>
            </a:r>
            <a:r>
              <a:rPr lang="ko-KR" altLang="en-US" sz="32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외국인이 영어로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번역한 경우</a:t>
            </a:r>
          </a:p>
          <a:p>
            <a:pPr eaLnBrk="1" hangingPunct="1">
              <a:defRPr/>
            </a:pP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Translated by Joshua Van Lieu(2002), A History of Korea, Saffron Books, London.</a:t>
            </a:r>
          </a:p>
          <a:p>
            <a:pPr eaLnBrk="1" hangingPunct="1">
              <a:defRPr/>
            </a:pPr>
            <a:endParaRPr lang="en-US" sz="32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외국인이 영어로 쓴 저서인 경우</a:t>
            </a:r>
          </a:p>
          <a:p>
            <a:pPr eaLnBrk="1" hangingPunct="1">
              <a:defRPr/>
            </a:pPr>
            <a:r>
              <a:rPr lang="en-US" sz="3200" b="1" dirty="0" smtClean="0">
                <a:latin typeface="맑은 고딕" pitchFamily="50" charset="-127"/>
                <a:ea typeface="맑은 고딕" pitchFamily="50" charset="-127"/>
              </a:rPr>
              <a:t>Cornelius Osgood(1954), The Koreans and their culture, the Charles E. Tuttle Company, Japan.)</a:t>
            </a:r>
          </a:p>
          <a:p>
            <a:pPr eaLnBrk="1" hangingPunct="1">
              <a:defRPr/>
            </a:pPr>
            <a:endParaRPr lang="en-US" sz="3200" dirty="0" smtClean="0"/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en-US" altLang="ko-KR" sz="2900" dirty="0" smtClean="0"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428625" y="857250"/>
            <a:ext cx="8329613" cy="4873625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역사 자료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수집 대상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 1) 19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세기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독립신문 영문판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1896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~1898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endParaRPr lang="ko-KR" altLang="en-US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 2)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해방직후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≪解放直後 政治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社會史 資料集≫ 第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卷 </a:t>
            </a:r>
            <a:r>
              <a:rPr lang="ko-KR" altLang="en-US" sz="8000" b="1" dirty="0" err="1" smtClean="0">
                <a:latin typeface="맑은 고딕" pitchFamily="50" charset="-127"/>
                <a:ea typeface="맑은 고딕" pitchFamily="50" charset="-127"/>
              </a:rPr>
              <a:t>人名編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1946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~1948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 3)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기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 ① 한국인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sz="8000" b="1" dirty="0" err="1" smtClean="0">
                <a:latin typeface="맑은 고딕" pitchFamily="50" charset="-127"/>
                <a:ea typeface="맑은 고딕" pitchFamily="50" charset="-127"/>
              </a:rPr>
              <a:t>Chae</a:t>
            </a:r>
            <a:r>
              <a:rPr lang="en-US" sz="8000" b="1" dirty="0" smtClean="0">
                <a:latin typeface="맑은 고딕" pitchFamily="50" charset="-127"/>
                <a:ea typeface="맑은 고딕" pitchFamily="50" charset="-127"/>
              </a:rPr>
              <a:t> Kyung Oh(1958), Handbook of Korea, Pageant Press Inc., New </a:t>
            </a:r>
            <a:r>
              <a:rPr lang="en-US" sz="8000" b="1" dirty="0" err="1" smtClean="0">
                <a:latin typeface="맑은 고딕" pitchFamily="50" charset="-127"/>
                <a:ea typeface="맑은 고딕" pitchFamily="50" charset="-127"/>
              </a:rPr>
              <a:t>york</a:t>
            </a:r>
            <a:r>
              <a:rPr lang="en-US" sz="8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외 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권</a:t>
            </a:r>
            <a:endParaRPr lang="en-US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sz="8000" b="1" dirty="0" smtClean="0">
                <a:latin typeface="맑은 고딕" pitchFamily="50" charset="-127"/>
                <a:ea typeface="맑은 고딕" pitchFamily="50" charset="-127"/>
              </a:rPr>
              <a:t> ②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외국인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sz="8000" b="1" dirty="0" smtClean="0">
                <a:latin typeface="맑은 고딕" pitchFamily="50" charset="-127"/>
                <a:ea typeface="맑은 고딕" pitchFamily="50" charset="-127"/>
              </a:rPr>
              <a:t>Cornelius Osgood(1954), </a:t>
            </a:r>
            <a:r>
              <a:rPr lang="en-US" sz="8000" b="1" i="1" dirty="0" smtClean="0">
                <a:latin typeface="맑은 고딕" pitchFamily="50" charset="-127"/>
                <a:ea typeface="맑은 고딕" pitchFamily="50" charset="-127"/>
              </a:rPr>
              <a:t>The Koreans and their culture</a:t>
            </a:r>
            <a:r>
              <a:rPr lang="en-US" sz="8000" b="1" dirty="0" smtClean="0">
                <a:latin typeface="맑은 고딕" pitchFamily="50" charset="-127"/>
                <a:ea typeface="맑은 고딕" pitchFamily="50" charset="-127"/>
              </a:rPr>
              <a:t>, the Charles E. Tuttle Company, Japan.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외 </a:t>
            </a: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권</a:t>
            </a:r>
            <a:endParaRPr lang="en-US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sz="2900" dirty="0" smtClean="0">
              <a:latin typeface="휴먼모음T" pitchFamily="18" charset="-127"/>
              <a:ea typeface="휴먼모음T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357188" y="928688"/>
            <a:ext cx="8329612" cy="4873625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ko-KR" sz="8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역사 자료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8000" b="1" dirty="0" smtClean="0">
                <a:latin typeface="맑은 고딕" pitchFamily="50" charset="-127"/>
                <a:ea typeface="맑은 고딕" pitchFamily="50" charset="-127"/>
              </a:rPr>
              <a:t>수집 대상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4)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 문헌</a:t>
            </a: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① 한국인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sz="80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Dae-Sook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sz="80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Suh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(1988), Kim Il Sung: the North Korean leader, Columbia University Press, New York. </a:t>
            </a: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endParaRPr lang="en-US" sz="8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②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외국인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Roger Tennant(1996), </a:t>
            </a:r>
            <a:r>
              <a:rPr lang="en-US" sz="800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A History of Korea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Colombia University, New York.</a:t>
            </a: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endParaRPr lang="en-US" sz="8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5)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 문헌</a:t>
            </a: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① 한국인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신형식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(2005),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이진영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A Brief History of Korea.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 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권</a:t>
            </a:r>
            <a:endParaRPr lang="en-US" altLang="ko-KR" sz="8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endParaRPr lang="en-US" sz="8000" b="1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Clr>
                <a:srgbClr val="FE8637"/>
              </a:buClr>
              <a:buFont typeface="Wingdings" pitchFamily="2" charset="2"/>
              <a:buNone/>
              <a:defRPr/>
            </a:pP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②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외국인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Seth, Michael J.(2010), </a:t>
            </a:r>
            <a:r>
              <a:rPr lang="en-US" sz="800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Concise history of modern Korea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from the late nineteenth century to the present, </a:t>
            </a:r>
            <a:r>
              <a:rPr lang="en-US" sz="8000" b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Rowman</a:t>
            </a:r>
            <a:r>
              <a:rPr 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&amp; Littlefield. 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 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권</a:t>
            </a:r>
            <a:r>
              <a:rPr lang="en-US" altLang="ko-KR" sz="80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8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ko-KR" altLang="en-US" sz="2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r>
              <a:rPr kumimoji="0" lang="en-US" altLang="ko-KR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1. </a:t>
            </a:r>
            <a:r>
              <a:rPr kumimoji="0" lang="ko-KR" altLang="en-US" sz="2400" b="1" cap="small"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수집 자료의 성격</a:t>
            </a: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42875" y="-285750"/>
            <a:ext cx="8229600" cy="114300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2. </a:t>
            </a:r>
            <a:r>
              <a:rPr lang="ko-KR" altLang="en-US" dirty="0" smtClean="0"/>
              <a:t>접근 방법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500" y="1000125"/>
          <a:ext cx="7500990" cy="5614588"/>
        </p:xfrm>
        <a:graphic>
          <a:graphicData uri="http://schemas.openxmlformats.org/drawingml/2006/table">
            <a:tbl>
              <a:tblPr/>
              <a:tblGrid>
                <a:gridCol w="2273028"/>
                <a:gridCol w="5227962"/>
              </a:tblGrid>
              <a:tr h="5636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수집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collecting)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자료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설문 수거 및 분류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16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검사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Editing)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자료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설문 내용에 대한 오류 및 누락 점검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16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부호화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Coding)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자료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설문 내용 부호화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16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입력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Punching)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자료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설문 내용 입력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16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교정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Data Cleaning)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입력 자료 검증 및 내용 확인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16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68" marR="86468" marT="43234" marB="4323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자료 </a:t>
                      </a: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분석</a:t>
                      </a:r>
                      <a:endParaRPr lang="en-US" altLang="ko-KR" sz="18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Data Analysis)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엑셀</a:t>
                      </a:r>
                      <a:r>
                        <a:rPr lang="en-US" altLang="ko-KR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(Excel)</a:t>
                      </a:r>
                      <a:r>
                        <a:rPr lang="ko-KR" altLang="en-US" sz="18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을 활용한 집계 및 분석</a:t>
                      </a:r>
                    </a:p>
                  </a:txBody>
                  <a:tcPr marL="86468" marR="86468" marT="43234" marB="432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sp>
        <p:nvSpPr>
          <p:cNvPr id="2975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29753" name="Group 63"/>
          <p:cNvGrpSpPr>
            <a:grpSpLocks/>
          </p:cNvGrpSpPr>
          <p:nvPr/>
        </p:nvGrpSpPr>
        <p:grpSpPr bwMode="auto">
          <a:xfrm>
            <a:off x="4286250" y="1714500"/>
            <a:ext cx="357188" cy="4429125"/>
            <a:chOff x="2700" y="1080"/>
            <a:chExt cx="225" cy="2790"/>
          </a:xfrm>
        </p:grpSpPr>
        <p:sp>
          <p:nvSpPr>
            <p:cNvPr id="7" name="아래쪽 화살표 6"/>
            <p:cNvSpPr/>
            <p:nvPr/>
          </p:nvSpPr>
          <p:spPr>
            <a:xfrm>
              <a:off x="2700" y="1080"/>
              <a:ext cx="225" cy="2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" name="아래쪽 화살표 7"/>
            <p:cNvSpPr/>
            <p:nvPr/>
          </p:nvSpPr>
          <p:spPr>
            <a:xfrm>
              <a:off x="2700" y="2340"/>
              <a:ext cx="225" cy="2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아래쪽 화살표 8"/>
            <p:cNvSpPr/>
            <p:nvPr/>
          </p:nvSpPr>
          <p:spPr>
            <a:xfrm>
              <a:off x="2700" y="2970"/>
              <a:ext cx="225" cy="2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" name="아래쪽 화살표 9"/>
            <p:cNvSpPr/>
            <p:nvPr/>
          </p:nvSpPr>
          <p:spPr>
            <a:xfrm>
              <a:off x="2700" y="3600"/>
              <a:ext cx="225" cy="2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" name="아래쪽 화살표 10"/>
            <p:cNvSpPr/>
            <p:nvPr/>
          </p:nvSpPr>
          <p:spPr>
            <a:xfrm>
              <a:off x="2700" y="1710"/>
              <a:ext cx="225" cy="2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2" name="제목 2"/>
          <p:cNvSpPr txBox="1">
            <a:spLocks/>
          </p:cNvSpPr>
          <p:nvPr/>
        </p:nvSpPr>
        <p:spPr>
          <a:xfrm>
            <a:off x="5786438" y="0"/>
            <a:ext cx="3357562" cy="71437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857250" indent="-857250" fontAlgn="auto">
              <a:spcAft>
                <a:spcPts val="0"/>
              </a:spcAft>
              <a:defRPr/>
            </a:pPr>
            <a:endParaRPr kumimoji="0" lang="ko-KR" altLang="en-US" sz="2400" b="1" cap="small" dirty="0"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ko-KR" altLang="en-US" dirty="0" smtClean="0"/>
              <a:t>표기 실태 조사 결과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63" y="1643063"/>
            <a:ext cx="3071812" cy="43704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자음 표기 실태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en-US" altLang="ko-KR" sz="6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ㅂ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유음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643063"/>
            <a:ext cx="3429000" cy="43704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모음 표기 실태</a:t>
            </a:r>
            <a:endParaRPr lang="en-US" altLang="ko-KR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en-US" altLang="ko-KR" sz="6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ㅓ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</a:t>
            </a:r>
            <a:endParaRPr lang="en-US" altLang="ko-KR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ㅜ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</a:t>
            </a:r>
            <a:endParaRPr lang="en-US" altLang="ko-KR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ㅐ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</a:t>
            </a:r>
            <a:endParaRPr lang="en-US" altLang="ko-KR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ㅔ</a:t>
            </a: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</a:t>
            </a:r>
            <a:endParaRPr lang="en-US" altLang="ko-KR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21558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1.1 ‘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500188"/>
          <a:ext cx="7500992" cy="4714907"/>
        </p:xfrm>
        <a:graphic>
          <a:graphicData uri="http://schemas.openxmlformats.org/drawingml/2006/table">
            <a:tbl>
              <a:tblPr/>
              <a:tblGrid>
                <a:gridCol w="1009792"/>
                <a:gridCol w="1267335"/>
                <a:gridCol w="1267335"/>
                <a:gridCol w="1267335"/>
                <a:gridCol w="1421860"/>
                <a:gridCol w="1267335"/>
              </a:tblGrid>
              <a:tr h="5329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인터넷 자료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(98.10%)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(96.90%)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(95.93%)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(97.28%)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(97.33%)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(68.50%)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(67.50%)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(59.75%)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(62.87%)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(58.24%)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(81.20%)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(78.50%)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(71.00%)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(75.00%)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(65.60%)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곽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KWAK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(79.80%)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KWAK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(75.40%)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KWAK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(68.95%)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KWAK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(76.30%)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KWAK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(62.19%)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(57.70%)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(46.00%)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(42.11%)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(55.47%)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(37.93%)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권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(85.40%)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(85.50%)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(74.82%)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(94.53%)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(96.19%)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김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(99.80%)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(99.30%)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예측가능해</a:t>
                      </a:r>
                      <a:endParaRPr lang="en-US" altLang="ko-KR" sz="14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집계생략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(99.62%)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(99.73%)</a:t>
                      </a:r>
                    </a:p>
                  </a:txBody>
                  <a:tcPr marL="71298" marR="71298" marT="35649" marB="3564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1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21558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1.1 ‘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928688" y="1714500"/>
            <a:ext cx="7027688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70000"/>
              </a:lnSpc>
              <a:buFont typeface="Arial" charset="0"/>
              <a:buChar char="•"/>
            </a:pPr>
            <a:r>
              <a:rPr lang="en-US" altLang="ko-KR" sz="2400" dirty="0"/>
              <a:t> </a:t>
            </a:r>
            <a:r>
              <a:rPr lang="en-US" altLang="ko-KR" sz="2400" b="1" dirty="0">
                <a:latin typeface="맑은 고딕" pitchFamily="50" charset="-127"/>
                <a:ea typeface="맑은 고딕" pitchFamily="50" charset="-127"/>
              </a:rPr>
              <a:t>‘K’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표기 우세</a:t>
            </a:r>
            <a:endParaRPr lang="en-US" altLang="ko-KR" sz="2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[T,P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와 함께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D, B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가 있는 타이어에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K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는 있어도 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G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는 없음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]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70000"/>
              </a:lnSpc>
              <a:buFont typeface="Arial" charset="0"/>
              <a:buChar char="•"/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1999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근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(GEUN)-50%,  </a:t>
            </a:r>
          </a:p>
          <a:p>
            <a:pPr>
              <a:lnSpc>
                <a:spcPct val="17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2007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갈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(GAL)-100%, </a:t>
            </a:r>
          </a:p>
          <a:p>
            <a:pPr>
              <a:lnSpc>
                <a:spcPct val="17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곡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GOK)-86.67%’, ‘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교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(GYO)-60.00%’,</a:t>
            </a:r>
          </a:p>
          <a:p>
            <a:pPr>
              <a:lnSpc>
                <a:spcPct val="17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2011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서울대 자료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갈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(GAL)-100%’,</a:t>
            </a:r>
          </a:p>
          <a:p>
            <a:pPr>
              <a:lnSpc>
                <a:spcPct val="17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2011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인터넷 자료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갈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(GAL)-55.00%’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모든 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계열 성씨에서 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K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우세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G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로 쓰이는 성씨는 대개  희성이거나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KAL[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칼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]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되어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어감이 나빠진 것 회피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b="1" dirty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charset="0"/>
              <a:buChar char="•"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21558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1.2 ’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ㅂ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88" y="1500188"/>
          <a:ext cx="7929617" cy="3929088"/>
        </p:xfrm>
        <a:graphic>
          <a:graphicData uri="http://schemas.openxmlformats.org/drawingml/2006/table">
            <a:tbl>
              <a:tblPr/>
              <a:tblGrid>
                <a:gridCol w="928694"/>
                <a:gridCol w="1428760"/>
                <a:gridCol w="1446211"/>
                <a:gridCol w="1339871"/>
                <a:gridCol w="1500198"/>
                <a:gridCol w="1285883"/>
              </a:tblGrid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인터넷 자료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박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(97.30%)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(95.90%)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예측가능해</a:t>
                      </a:r>
                      <a:endParaRPr lang="en-US" altLang="ko-KR" sz="16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집계생략</a:t>
                      </a:r>
                      <a:endParaRPr lang="ko-KR" altLang="en-US" sz="16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(97.62%)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(97.70%)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방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(92.90%)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(94.70%)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(93.22%)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(90.36%)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(95.00%)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(92.00%)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(96.80%)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(92.04%)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(97.77%)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(97.78%)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백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(50.60%)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(67.00%)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(55.62%)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(63.77%)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BAEK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(50.67%)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BYUN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(77.10%)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BYUN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(70.40%)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BYUN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(61.60%)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BYUN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(76.25%)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BYUN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(78.38%)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84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3849" name="TextBox 7"/>
          <p:cNvSpPr txBox="1">
            <a:spLocks noChangeArrowheads="1"/>
          </p:cNvSpPr>
          <p:nvPr/>
        </p:nvSpPr>
        <p:spPr bwMode="auto">
          <a:xfrm>
            <a:off x="642938" y="5857875"/>
            <a:ext cx="6715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박</a:t>
            </a: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씨를 제외한 모든 성씨 </a:t>
            </a: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‘B’ 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우세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24881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1.3 ‘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성씨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(1)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539552" y="6093296"/>
            <a:ext cx="78488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씨를 제외한 모든 성씨 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‘J’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우세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&gt;JO </a:t>
            </a:r>
            <a:r>
              <a:rPr lang="ko-KR" altLang="en-US" sz="24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바람직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71500" y="1357313"/>
          <a:ext cx="7858179" cy="4543120"/>
        </p:xfrm>
        <a:graphic>
          <a:graphicData uri="http://schemas.openxmlformats.org/drawingml/2006/table">
            <a:tbl>
              <a:tblPr/>
              <a:tblGrid>
                <a:gridCol w="906711"/>
                <a:gridCol w="1435628"/>
                <a:gridCol w="1360069"/>
                <a:gridCol w="1376687"/>
                <a:gridCol w="1530589"/>
                <a:gridCol w="1248495"/>
              </a:tblGrid>
              <a:tr h="4964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인터넷 자료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(70.40%)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(84.50%)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(74.76%)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(78.21%)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(52.73%)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JEON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(45.50%)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JEON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(67.00%)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JEON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(54.48%)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JEON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(71.93%)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JEON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(53.37%)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정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(48.90%)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(48.60%)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(41.13%)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(46.56%)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(37.59%)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(87.90%)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(73.10%)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(69.85%)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(66.73%)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(87.31%)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(60.00%)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JU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(56.60%)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(48.51%)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(64.00%)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JOO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(58.14%)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(66.10%)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(79.50%)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(71.60%)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(65.28%)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(65.22%)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진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(90.10%)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(94.30%)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(91.77%)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(96.55%)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JIN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(67.86%)</a:t>
                      </a:r>
                    </a:p>
                  </a:txBody>
                  <a:tcPr marL="80211" marR="80211" marT="40105" marB="401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8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2" y="692697"/>
            <a:ext cx="77443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1.3 ‘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성씨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(2):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‘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정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’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씨의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경우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위 두 표기 줄은</a:t>
            </a:r>
            <a:r>
              <a:rPr lang="en-US" altLang="ko-KR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‘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ㅈ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’이 ‘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J ’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로  더 많이  표기되는  증거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.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 cf. </a:t>
            </a:r>
            <a:r>
              <a:rPr lang="ko-KR" altLang="en-US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뒤 </a:t>
            </a:r>
            <a:r>
              <a:rPr lang="en-US" altLang="ko-KR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2.1</a:t>
            </a:r>
            <a:r>
              <a:rPr lang="ko-KR" altLang="en-US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의 모음 </a:t>
            </a:r>
            <a:r>
              <a:rPr lang="en-US" altLang="ko-KR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EO </a:t>
            </a:r>
            <a:r>
              <a:rPr lang="ko-KR" altLang="en-US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표기도 참조</a:t>
            </a:r>
            <a:r>
              <a:rPr lang="en-US" altLang="ko-KR" sz="2000" dirty="0" smtClean="0">
                <a:solidFill>
                  <a:srgbClr val="00B050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en-US" altLang="ko-KR" sz="2000" dirty="0">
              <a:solidFill>
                <a:srgbClr val="00B05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8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0825" y="3322965"/>
            <a:ext cx="7227639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2051" name="_x200725928" descr="DRW000010686ae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787785" cy="438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076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00063" y="714375"/>
            <a:ext cx="758092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1.3 ‘</a:t>
            </a:r>
            <a:r>
              <a:rPr lang="ko-KR" altLang="en-US" sz="2000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성씨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(3):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‘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’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씨의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경우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CHO</a:t>
            </a:r>
            <a:r>
              <a:rPr lang="ko-KR" altLang="en-US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는 </a:t>
            </a:r>
            <a:r>
              <a:rPr lang="en-US" altLang="ko-KR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MR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에서의 표기 영향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342900" indent="-342900">
              <a:lnSpc>
                <a:spcPct val="200000"/>
              </a:lnSpc>
              <a:defRPr/>
            </a:pP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_x200725368" descr="DRW000010686a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84784"/>
            <a:ext cx="7816353" cy="436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195736" y="314096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ko-KR" altLang="en-US" dirty="0" smtClean="0"/>
              <a:t>‘</a:t>
            </a:r>
            <a:r>
              <a:rPr lang="en-US" altLang="ko-KR" dirty="0" smtClean="0">
                <a:solidFill>
                  <a:srgbClr val="C00000"/>
                </a:solidFill>
              </a:rPr>
              <a:t>CHO’</a:t>
            </a:r>
            <a:r>
              <a:rPr lang="ko-KR" altLang="en-US" dirty="0" smtClean="0">
                <a:solidFill>
                  <a:srgbClr val="C00000"/>
                </a:solidFill>
              </a:rPr>
              <a:t>의 점유율이 상당히 감소한 반면</a:t>
            </a:r>
            <a:endParaRPr lang="en-US" altLang="ko-KR" dirty="0" smtClean="0">
              <a:solidFill>
                <a:srgbClr val="C00000"/>
              </a:solidFill>
            </a:endParaRPr>
          </a:p>
          <a:p>
            <a:pPr lvl="0"/>
            <a:r>
              <a:rPr lang="ko-KR" altLang="en-US" dirty="0" smtClean="0">
                <a:solidFill>
                  <a:srgbClr val="C00000"/>
                </a:solidFill>
              </a:rPr>
              <a:t> ‘</a:t>
            </a:r>
            <a:r>
              <a:rPr lang="en-US" altLang="ko-KR" dirty="0" smtClean="0">
                <a:solidFill>
                  <a:srgbClr val="C00000"/>
                </a:solidFill>
              </a:rPr>
              <a:t>JO’</a:t>
            </a:r>
            <a:r>
              <a:rPr lang="ko-KR" altLang="en-US" dirty="0" smtClean="0">
                <a:solidFill>
                  <a:srgbClr val="C00000"/>
                </a:solidFill>
              </a:rPr>
              <a:t>의 점유율이 그만큼 증가하여</a:t>
            </a:r>
            <a:endParaRPr lang="en-US" altLang="ko-KR" dirty="0" smtClean="0">
              <a:solidFill>
                <a:srgbClr val="C00000"/>
              </a:solidFill>
            </a:endParaRPr>
          </a:p>
          <a:p>
            <a:pPr lvl="0"/>
            <a:r>
              <a:rPr lang="ko-KR" altLang="en-US" sz="2000" dirty="0" smtClean="0">
                <a:solidFill>
                  <a:srgbClr val="C00000"/>
                </a:solidFill>
              </a:rPr>
              <a:t> </a:t>
            </a:r>
            <a:r>
              <a:rPr lang="ko-KR" altLang="en-US" sz="2000" dirty="0" smtClean="0">
                <a:solidFill>
                  <a:srgbClr val="FF0000"/>
                </a:solidFill>
              </a:rPr>
              <a:t>‘ㅈ’이 ‘</a:t>
            </a:r>
            <a:r>
              <a:rPr lang="en-US" altLang="ko-KR" sz="2000" dirty="0" smtClean="0">
                <a:solidFill>
                  <a:srgbClr val="FF0000"/>
                </a:solidFill>
              </a:rPr>
              <a:t>J’</a:t>
            </a:r>
            <a:r>
              <a:rPr lang="ko-KR" altLang="en-US" sz="2000" dirty="0" smtClean="0">
                <a:solidFill>
                  <a:srgbClr val="FF0000"/>
                </a:solidFill>
              </a:rPr>
              <a:t>로 표기되는 비율이 증가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2" y="260649"/>
            <a:ext cx="4648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1.3  ‘</a:t>
            </a:r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계열의 성씨 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(3),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타성과 비교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488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8508210"/>
              </p:ext>
            </p:extLst>
          </p:nvPr>
        </p:nvGraphicFramePr>
        <p:xfrm>
          <a:off x="251520" y="1268761"/>
          <a:ext cx="8424936" cy="5400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2426"/>
                <a:gridCol w="1066040"/>
                <a:gridCol w="3736960"/>
                <a:gridCol w="3149510"/>
              </a:tblGrid>
              <a:tr h="3891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성</a:t>
                      </a:r>
                      <a:endParaRPr lang="ko-KR" altLang="en-US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원칙표기</a:t>
                      </a:r>
                      <a:r>
                        <a:rPr lang="en-US" altLang="ko-KR" sz="1600" dirty="0" smtClean="0"/>
                        <a:t>(MC)</a:t>
                      </a:r>
                      <a:endParaRPr lang="ko-KR" altLang="en-US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관행 표기 실태</a:t>
                      </a:r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389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1999</a:t>
                      </a:r>
                      <a:r>
                        <a:rPr lang="ko-KR" altLang="en-US" sz="1600" dirty="0" smtClean="0"/>
                        <a:t>년 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여권</a:t>
                      </a:r>
                      <a:r>
                        <a:rPr lang="en-US" altLang="ko-KR" sz="1600" dirty="0" smtClean="0"/>
                        <a:t>) </a:t>
                      </a:r>
                      <a:r>
                        <a:rPr lang="ko-KR" altLang="en-US" sz="1600" dirty="0" smtClean="0"/>
                        <a:t>본인 선택 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2007</a:t>
                      </a:r>
                      <a:r>
                        <a:rPr lang="ko-KR" altLang="en-US" sz="1600" dirty="0" smtClean="0"/>
                        <a:t>년 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여권</a:t>
                      </a:r>
                      <a:r>
                        <a:rPr lang="en-US" altLang="ko-KR" sz="1600" dirty="0" smtClean="0"/>
                        <a:t>) </a:t>
                      </a:r>
                      <a:r>
                        <a:rPr lang="ko-KR" altLang="en-US" sz="1600" dirty="0" smtClean="0"/>
                        <a:t>본인 선택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</a:tr>
              <a:tr h="707567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Gim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7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*Kim(99.8%),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Gim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(0.1%),</a:t>
                      </a:r>
                      <a:r>
                        <a:rPr kumimoji="0" lang="en-US" altLang="ko-KR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Kym(0.03%) 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Kim(99.3%),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Gim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(0.6%),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Ghim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(0.01%)</a:t>
                      </a:r>
                      <a:endParaRPr lang="ko-KR" altLang="en-US" sz="1700" dirty="0"/>
                    </a:p>
                  </a:txBody>
                  <a:tcPr anchor="ctr"/>
                </a:tc>
              </a:tr>
              <a:tr h="58913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*Lee(98.4%), Yi(0.9%) 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Lee(98.5%), Yi(1%)</a:t>
                      </a:r>
                      <a:endParaRPr lang="ko-KR" altLang="en-US" sz="1700" dirty="0"/>
                    </a:p>
                  </a:txBody>
                  <a:tcPr anchor="ctr"/>
                </a:tc>
              </a:tr>
              <a:tr h="707567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박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*Park(97.3%), Pak(1.4%) 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Park(95.9%),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(1.8%), Pak(1.7%)</a:t>
                      </a:r>
                      <a:endParaRPr lang="ko-KR" altLang="en-US" sz="1700" dirty="0"/>
                    </a:p>
                  </a:txBody>
                  <a:tcPr anchor="ctr"/>
                </a:tc>
              </a:tr>
              <a:tr h="7075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정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Jung(48.9%),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21.8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%), Chung(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20.4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Jung(48.6%),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17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r>
                        <a:rPr kumimoji="0" lang="en-US" altLang="ko-KR" sz="17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Chung(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ko-KR" altLang="en-US" sz="1700" dirty="0"/>
                    </a:p>
                  </a:txBody>
                  <a:tcPr anchor="ctr"/>
                </a:tc>
              </a:tr>
              <a:tr h="1910434">
                <a:tc gridSpan="4">
                  <a:txBody>
                    <a:bodyPr/>
                    <a:lstStyle/>
                    <a:p>
                      <a:pPr algn="l" fontAlgn="base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  <a:r>
                        <a:rPr kumimoji="0" lang="ko-KR" altLang="en-US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설문조사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타인 선택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]:  JUNG 68,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r>
                        <a:rPr kumimoji="0" lang="ko-KR" altLang="en-US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7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CHUNG</a:t>
                      </a:r>
                      <a:r>
                        <a:rPr kumimoji="0" lang="ko-KR" altLang="en-US" sz="17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ko-KR" altLang="en-US" sz="1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ase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서울대 학생 </a:t>
                      </a:r>
                      <a:r>
                        <a:rPr kumimoji="0" lang="ko-KR" altLang="en-US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성표기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본인 선택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: JUNG 758, 46.56%,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568, </a:t>
                      </a:r>
                      <a:r>
                        <a:rPr kumimoji="0" lang="en-US" altLang="ko-KR" sz="17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34.89</a:t>
                      </a:r>
                      <a:r>
                        <a:rPr kumimoji="0" lang="en-US" altLang="ko-KR" sz="17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Chung , 235 </a:t>
                      </a:r>
                      <a:r>
                        <a:rPr kumimoji="0" lang="en-US" altLang="ko-KR" sz="1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14.43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</a:t>
                      </a:r>
                    </a:p>
                    <a:p>
                      <a:pPr algn="l" fontAlgn="base" latinLnBrk="1"/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외교부 여권 </a:t>
                      </a:r>
                      <a:r>
                        <a:rPr kumimoji="0" lang="ko-KR" altLang="en-US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성표기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본인 선택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Jung 35266, 43.13%, </a:t>
                      </a:r>
                      <a:r>
                        <a:rPr kumimoji="0" lang="en-US" altLang="ko-KR" sz="17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Jeong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58727, </a:t>
                      </a:r>
                      <a:r>
                        <a:rPr kumimoji="0" lang="en-US" altLang="ko-KR" sz="17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32.17%</a:t>
                      </a:r>
                      <a:r>
                        <a:rPr kumimoji="0" lang="en-US" altLang="ko-KR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Chung 13287, 15.38%</a:t>
                      </a:r>
                      <a:endParaRPr lang="ko-KR" altLang="en-US" sz="17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071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1. </a:t>
            </a:r>
            <a:r>
              <a:rPr lang="ko-KR" altLang="en-US" sz="24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자음 표기 조사 결과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24130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1.4 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유음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성씨</a:t>
            </a:r>
            <a:endParaRPr lang="en-US" altLang="ko-KR" sz="20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58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5846" name="TextBox 7"/>
          <p:cNvSpPr txBox="1">
            <a:spLocks noChangeArrowheads="1"/>
          </p:cNvSpPr>
          <p:nvPr/>
        </p:nvSpPr>
        <p:spPr bwMode="auto">
          <a:xfrm>
            <a:off x="642938" y="5857875"/>
            <a:ext cx="7572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ko-KR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노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씨는 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‘N’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우세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임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씨는 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‘L’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[=MR]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우세</a:t>
            </a:r>
            <a:endParaRPr lang="ko-KR" altLang="en-US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14375" y="1500188"/>
          <a:ext cx="7643866" cy="4463406"/>
        </p:xfrm>
        <a:graphic>
          <a:graphicData uri="http://schemas.openxmlformats.org/drawingml/2006/table">
            <a:tbl>
              <a:tblPr/>
              <a:tblGrid>
                <a:gridCol w="1901142"/>
                <a:gridCol w="3194769"/>
                <a:gridCol w="2547955"/>
              </a:tblGrid>
              <a:tr h="4255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(69.73%)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(72.08%)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(24.65%)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(21.60%)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(5.63%)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(5.71%)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노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(64.74%)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(64.16%)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(34.38%)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(35.03%)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(0.73%)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(0.73%)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초성없음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(85.95%)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초성없음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(85.95%)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(12.56%)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(12.56%)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(1.50%)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(1.50%)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임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(72.76%)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(64.05%)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초성없음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(24.82%)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초성없음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(33.33%)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(2.33%)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(2.59%)</a:t>
                      </a:r>
                    </a:p>
                  </a:txBody>
                  <a:tcPr marL="80742" marR="80742" marT="40371" marB="40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2. 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모음 표기 조사 결과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5536" y="548680"/>
            <a:ext cx="7848872" cy="326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2.1 ’</a:t>
            </a:r>
            <a:r>
              <a:rPr lang="ko-KR" altLang="en-US" sz="20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ㅓ</a:t>
            </a: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표기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EO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식 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ㅓ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표기는  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20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현행안이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공포된 이후 교육과 홍보로 </a:t>
            </a:r>
            <a:endParaRPr lang="en-US" altLang="ko-KR" sz="20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그 세력을 높여 온 것을 아래 표에서 수치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적색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로 확인할 수 있음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상대적으로  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U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는 수치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녹색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가 줄여 드는 추세를 보임</a:t>
            </a:r>
            <a:r>
              <a:rPr lang="en-US" altLang="ko-KR" sz="20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(H, R)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은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뒤에  오는 모음과 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한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음절을 이뤄 혼란을 야기 시킬 수 있음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395537" y="3717032"/>
          <a:ext cx="7687427" cy="2412208"/>
        </p:xfrm>
        <a:graphic>
          <a:graphicData uri="http://schemas.openxmlformats.org/drawingml/2006/table">
            <a:tbl>
              <a:tblPr/>
              <a:tblGrid>
                <a:gridCol w="1339462"/>
                <a:gridCol w="1354442"/>
                <a:gridCol w="1599499"/>
                <a:gridCol w="1599499"/>
                <a:gridCol w="1794525"/>
              </a:tblGrid>
              <a:tr h="629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U(H, R)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43.17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36.41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38.52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40.28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EO(H, R)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34.93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46.24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41.28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42.85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14.29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14.20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13.42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14.90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90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2. 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모음 표기 조사 결과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620689"/>
            <a:ext cx="77443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2.2 ’</a:t>
            </a:r>
            <a:r>
              <a:rPr lang="ko-KR" altLang="en-US" sz="20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ㅜ</a:t>
            </a: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 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W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OO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처럼 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씨를 그냥 모음으로만 시작되지 않도록 하는 표기</a:t>
            </a:r>
            <a:endParaRPr lang="en-US" altLang="ko-KR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이후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WU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형태가 생겼기에 아래 녹색처럼 급격 감소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endParaRPr lang="en-US" altLang="ko-KR" sz="2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560" y="2708920"/>
          <a:ext cx="7601470" cy="3143272"/>
        </p:xfrm>
        <a:graphic>
          <a:graphicData uri="http://schemas.openxmlformats.org/drawingml/2006/table">
            <a:tbl>
              <a:tblPr/>
              <a:tblGrid>
                <a:gridCol w="1329824"/>
                <a:gridCol w="1514485"/>
                <a:gridCol w="1514485"/>
                <a:gridCol w="1514485"/>
                <a:gridCol w="1728191"/>
              </a:tblGrid>
              <a:tr h="979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6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OO(H)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49.45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47.09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44.06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56.68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U(H)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31.34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38.83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39.58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W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OO(H)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12.52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8.33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5.90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5.86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OU(H)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5.13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5.39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9.53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5.73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9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2. 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모음 표기 조사 결과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3" y="714375"/>
            <a:ext cx="73661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2.3 ‘</a:t>
            </a:r>
            <a:r>
              <a:rPr lang="ko-KR" altLang="en-US" sz="2000" b="1" dirty="0" err="1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ㅐ</a:t>
            </a: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표기 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2000" b="1" dirty="0" err="1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현행안이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공포된 이후 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AI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대신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AE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 상대적으로 증가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b="1" dirty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89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891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00063" y="2132856"/>
          <a:ext cx="7456313" cy="3010668"/>
        </p:xfrm>
        <a:graphic>
          <a:graphicData uri="http://schemas.openxmlformats.org/drawingml/2006/table">
            <a:tbl>
              <a:tblPr/>
              <a:tblGrid>
                <a:gridCol w="1339998"/>
                <a:gridCol w="1526073"/>
                <a:gridCol w="1526073"/>
                <a:gridCol w="1352021"/>
                <a:gridCol w="1712148"/>
              </a:tblGrid>
              <a:tr h="1255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AE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77.37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86.50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79.01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86.15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AI(R, 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12.37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6.45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9.88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baseline="0" dirty="0">
                          <a:solidFill>
                            <a:srgbClr val="00B05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9.85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A(R, 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5.06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4.64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6.67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5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5357813" y="0"/>
            <a:ext cx="3400425" cy="654050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2. 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모음 표기 조사 결과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62" y="714375"/>
            <a:ext cx="74563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defRPr/>
            </a:pPr>
            <a:r>
              <a:rPr lang="en-US" altLang="ko-KR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2.4 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ㅔ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계열 모음 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표기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200000"/>
              </a:lnSpc>
              <a:defRPr/>
            </a:pP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ㅔ가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E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제일 많이 대응되는 현상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lang="en-US" altLang="ko-KR" sz="2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9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94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14375" y="2348881"/>
          <a:ext cx="7242001" cy="3080395"/>
        </p:xfrm>
        <a:graphic>
          <a:graphicData uri="http://schemas.openxmlformats.org/drawingml/2006/table">
            <a:tbl>
              <a:tblPr/>
              <a:tblGrid>
                <a:gridCol w="1271797"/>
                <a:gridCol w="1448400"/>
                <a:gridCol w="1448400"/>
                <a:gridCol w="1448400"/>
                <a:gridCol w="1625004"/>
              </a:tblGrid>
              <a:tr h="1159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1999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2007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외교부 여권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서울대 재학생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71.73%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81.94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78.24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82.86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AE(H)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12.83%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11.11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9.27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8.57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EA(H)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8.50%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6.94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7.04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5.71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97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4857750" y="0"/>
            <a:ext cx="3900488" cy="654050"/>
          </a:xfrm>
        </p:spPr>
        <p:txBody>
          <a:bodyPr>
            <a:normAutofit fontScale="90000"/>
          </a:bodyPr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3. </a:t>
            </a: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역사 자료 표기 조사 결과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40963" name="직사각형 4"/>
          <p:cNvSpPr>
            <a:spLocks noChangeArrowheads="1"/>
          </p:cNvSpPr>
          <p:nvPr/>
        </p:nvSpPr>
        <p:spPr bwMode="auto">
          <a:xfrm>
            <a:off x="500063" y="714375"/>
            <a:ext cx="29384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3.1 ‘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계열 성씨 표기 </a:t>
            </a:r>
            <a:endParaRPr lang="en-US" altLang="ko-KR" sz="2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09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096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0967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357188" y="1714500"/>
          <a:ext cx="8072493" cy="3071831"/>
        </p:xfrm>
        <a:graphic>
          <a:graphicData uri="http://schemas.openxmlformats.org/drawingml/2006/table">
            <a:tbl>
              <a:tblPr/>
              <a:tblGrid>
                <a:gridCol w="603690"/>
                <a:gridCol w="1195741"/>
                <a:gridCol w="1253947"/>
                <a:gridCol w="1255610"/>
                <a:gridCol w="1253947"/>
                <a:gridCol w="1255611"/>
                <a:gridCol w="1253947"/>
              </a:tblGrid>
              <a:tr h="43883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세기 표기 자료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해방직후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8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한어문전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독립신문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883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Kang 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Gang 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83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권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Kouen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Kyon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Kwan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88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6" name="TextBox 9"/>
          <p:cNvSpPr txBox="1">
            <a:spLocks noChangeArrowheads="1"/>
          </p:cNvSpPr>
          <p:nvPr/>
        </p:nvSpPr>
        <p:spPr bwMode="auto">
          <a:xfrm>
            <a:off x="428625" y="5072063"/>
            <a:ext cx="75723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ko-KR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계열 성씨는 역사적으로 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‘K’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우세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기에서 </a:t>
            </a:r>
            <a:r>
              <a:rPr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GANG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이 나타난 것은 </a:t>
            </a:r>
            <a:r>
              <a:rPr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년 공포 </a:t>
            </a:r>
            <a:r>
              <a:rPr lang="ko-KR" altLang="en-US" sz="2400" b="1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현행안의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영향</a:t>
            </a:r>
            <a:r>
              <a:rPr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4857750" y="0"/>
            <a:ext cx="3900488" cy="654050"/>
          </a:xfrm>
        </p:spPr>
        <p:txBody>
          <a:bodyPr>
            <a:normAutofit fontScale="90000"/>
          </a:bodyPr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3. </a:t>
            </a: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역사 자료 표기 조사 결과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41987" name="직사각형 4"/>
          <p:cNvSpPr>
            <a:spLocks noChangeArrowheads="1"/>
          </p:cNvSpPr>
          <p:nvPr/>
        </p:nvSpPr>
        <p:spPr bwMode="auto">
          <a:xfrm>
            <a:off x="500063" y="714375"/>
            <a:ext cx="2938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3.2 ‘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ㅂ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계열 성씨 표기 </a:t>
            </a:r>
            <a:endParaRPr lang="en-US" altLang="ko-KR" sz="2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198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199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1991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50" y="1500188"/>
          <a:ext cx="8072493" cy="3956188"/>
        </p:xfrm>
        <a:graphic>
          <a:graphicData uri="http://schemas.openxmlformats.org/drawingml/2006/table">
            <a:tbl>
              <a:tblPr/>
              <a:tblGrid>
                <a:gridCol w="603690"/>
                <a:gridCol w="1195741"/>
                <a:gridCol w="1253947"/>
                <a:gridCol w="1255610"/>
                <a:gridCol w="1253947"/>
                <a:gridCol w="1255611"/>
                <a:gridCol w="1253947"/>
              </a:tblGrid>
              <a:tr h="32500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세기 표기 자료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해방직후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한어문전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독립신문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3191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박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Bak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PAK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Park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7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Bak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Păik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Paik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Paik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Paik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Paek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Paek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Paek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7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Ben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Byawn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Byŏn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Pyong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43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2400" dirty="0"/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52" name="TextBox 9"/>
          <p:cNvSpPr txBox="1">
            <a:spLocks noChangeArrowheads="1"/>
          </p:cNvSpPr>
          <p:nvPr/>
        </p:nvSpPr>
        <p:spPr bwMode="auto">
          <a:xfrm>
            <a:off x="285750" y="5643563"/>
            <a:ext cx="75723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박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의 관습 표기 </a:t>
            </a:r>
            <a:r>
              <a:rPr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‘PARK’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해방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직후부터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등장</a:t>
            </a:r>
            <a:endParaRPr lang="en-US" altLang="ko-KR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박</a:t>
            </a:r>
            <a:r>
              <a:rPr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씨와 </a:t>
            </a:r>
            <a:r>
              <a:rPr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백</a:t>
            </a:r>
            <a:r>
              <a:rPr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씨는 역사적으로도 </a:t>
            </a:r>
            <a:r>
              <a:rPr lang="en-US" altLang="ko-KR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‘P’ </a:t>
            </a:r>
            <a:r>
              <a:rPr lang="ko-KR" altLang="en-US" sz="2400" b="1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표기가 우세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4857750" y="0"/>
            <a:ext cx="3900488" cy="654050"/>
          </a:xfrm>
        </p:spPr>
        <p:txBody>
          <a:bodyPr>
            <a:normAutofit fontScale="90000"/>
          </a:bodyPr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3. </a:t>
            </a: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역사 자료 표기 조사 결과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43011" name="직사각형 4"/>
          <p:cNvSpPr>
            <a:spLocks noChangeArrowheads="1"/>
          </p:cNvSpPr>
          <p:nvPr/>
        </p:nvSpPr>
        <p:spPr bwMode="auto">
          <a:xfrm>
            <a:off x="500063" y="714375"/>
            <a:ext cx="2938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3.3 ‘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계열 성씨 표기 </a:t>
            </a:r>
            <a:endParaRPr lang="en-US" altLang="ko-KR" sz="2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30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301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3015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28625" y="1428750"/>
          <a:ext cx="7777163" cy="4262774"/>
        </p:xfrm>
        <a:graphic>
          <a:graphicData uri="http://schemas.openxmlformats.org/drawingml/2006/table">
            <a:tbl>
              <a:tblPr/>
              <a:tblGrid>
                <a:gridCol w="663575"/>
                <a:gridCol w="1365250"/>
                <a:gridCol w="1149350"/>
                <a:gridCol w="1149350"/>
                <a:gridCol w="1149350"/>
                <a:gridCol w="1150938"/>
                <a:gridCol w="1149350"/>
              </a:tblGrid>
              <a:tr h="29778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세기 표기 자료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해방직후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한어문전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독립신문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7787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Chang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Chang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Chawng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600" b="1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18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Tyo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Tjo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7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Jo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Tyeng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/Tjeng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Chung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Chŏng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Chŏng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Jeong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Chǒng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7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Chöng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7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Chung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Joung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Chawng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Jung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Chang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97" name="TextBox 9"/>
          <p:cNvSpPr txBox="1">
            <a:spLocks noChangeArrowheads="1"/>
          </p:cNvSpPr>
          <p:nvPr/>
        </p:nvSpPr>
        <p:spPr bwMode="auto">
          <a:xfrm>
            <a:off x="285750" y="5643563"/>
            <a:ext cx="75723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ㅈ</a:t>
            </a: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계열 성씨 표기에 대한 혼란은 오랫동안 지속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4857750" y="0"/>
            <a:ext cx="3900488" cy="654050"/>
          </a:xfrm>
        </p:spPr>
        <p:txBody>
          <a:bodyPr>
            <a:normAutofit fontScale="90000"/>
          </a:bodyPr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3. </a:t>
            </a: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한컴바탕" pitchFamily="18" charset="2"/>
              </a:rPr>
              <a:t>역사 자료 표기 조사 결과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44035" name="직사각형 4"/>
          <p:cNvSpPr>
            <a:spLocks noChangeArrowheads="1"/>
          </p:cNvSpPr>
          <p:nvPr/>
        </p:nvSpPr>
        <p:spPr bwMode="auto">
          <a:xfrm>
            <a:off x="500063" y="714375"/>
            <a:ext cx="31956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3.4 ‘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유음</a:t>
            </a:r>
            <a:r>
              <a:rPr lang="en-US" altLang="ko-KR" sz="2000" b="1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계열 성씨 표기 </a:t>
            </a:r>
            <a:endParaRPr lang="en-US" altLang="ko-KR" sz="2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40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403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4039" name="Rectangle 1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4040" name="TextBox 9"/>
          <p:cNvSpPr txBox="1">
            <a:spLocks noChangeArrowheads="1"/>
          </p:cNvSpPr>
          <p:nvPr/>
        </p:nvSpPr>
        <p:spPr bwMode="auto">
          <a:xfrm>
            <a:off x="285750" y="5643563"/>
            <a:ext cx="7572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‘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유음</a:t>
            </a: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표기에서 </a:t>
            </a:r>
            <a:r>
              <a:rPr lang="en-US" altLang="ko-KR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‘R’, ‘L’ </a:t>
            </a:r>
            <a:r>
              <a:rPr lang="ko-KR" altLang="en-US" sz="2400" b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 성씨는 등장하지 않음 </a:t>
            </a:r>
          </a:p>
        </p:txBody>
      </p:sp>
      <p:graphicFrame>
        <p:nvGraphicFramePr>
          <p:cNvPr id="11" name="Group 1496"/>
          <p:cNvGraphicFramePr>
            <a:graphicFrameLocks noGrp="1"/>
          </p:cNvGraphicFramePr>
          <p:nvPr/>
        </p:nvGraphicFramePr>
        <p:xfrm>
          <a:off x="539750" y="1557338"/>
          <a:ext cx="7604150" cy="3502355"/>
        </p:xfrm>
        <a:graphic>
          <a:graphicData uri="http://schemas.openxmlformats.org/drawingml/2006/table">
            <a:tbl>
              <a:tblPr/>
              <a:tblGrid>
                <a:gridCol w="564547"/>
                <a:gridCol w="1418311"/>
                <a:gridCol w="1125536"/>
                <a:gridCol w="1123939"/>
                <a:gridCol w="1123939"/>
                <a:gridCol w="1123939"/>
                <a:gridCol w="1123939"/>
              </a:tblGrid>
              <a:tr h="63341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세기 표기 자료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해방직후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한어문전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독립신문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3415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유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ko-KR" altLang="en-US" sz="24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Yoo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341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윤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Youn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Yun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Yoon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dirty="0" smtClean="0"/>
              <a:t>설문 조사 결과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63" y="1643063"/>
            <a:ext cx="7143750" cy="50475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lnSpc>
                <a:spcPct val="200000"/>
              </a:lnSpc>
              <a:buFontTx/>
              <a:buAutoNum type="arabicPeriod"/>
              <a:defRPr/>
            </a:pP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설문 목적</a:t>
            </a:r>
            <a:endParaRPr lang="en-US" altLang="ko-KR" sz="2400" b="1" dirty="0"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타인의 로마자 표기에 대한 선호도 확인</a:t>
            </a:r>
            <a:endParaRPr lang="en-US" altLang="ko-KR" sz="2400" b="1" dirty="0"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실태 수집 자료 </a:t>
            </a:r>
            <a:r>
              <a:rPr lang="en-US" altLang="ko-KR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ko-KR" altLang="en-US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본인의 로마자 표기</a:t>
            </a:r>
            <a:endParaRPr lang="en-US" altLang="ko-KR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설문 조사 자료 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타인의 로마자 표기</a:t>
            </a:r>
            <a:endParaRPr lang="en-US" altLang="ko-KR" sz="20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선정을 위한 인식도 확인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 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표기법 체계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부호 사용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어감에 따른 표기 등등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marL="274320" indent="-274320" fontAlgn="auto">
              <a:lnSpc>
                <a:spcPct val="16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전문가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음운론학회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외국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한국학자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집단의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의견 수렴</a:t>
            </a:r>
            <a:endParaRPr lang="en-US" altLang="ko-KR" sz="20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46083" name="내용 개체 틀 3"/>
          <p:cNvSpPr>
            <a:spLocks noGrp="1"/>
          </p:cNvSpPr>
          <p:nvPr>
            <p:ph sz="quarter" idx="1"/>
          </p:nvPr>
        </p:nvSpPr>
        <p:spPr>
          <a:xfrm>
            <a:off x="428625" y="857250"/>
            <a:ext cx="7467600" cy="500063"/>
          </a:xfrm>
        </p:spPr>
        <p:txBody>
          <a:bodyPr/>
          <a:lstStyle/>
          <a:p>
            <a:pPr marL="457200" indent="-457200">
              <a:buFont typeface="Wingdings" pitchFamily="2" charset="2"/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설문 대상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00063" y="1571625"/>
          <a:ext cx="7500988" cy="4572032"/>
        </p:xfrm>
        <a:graphic>
          <a:graphicData uri="http://schemas.openxmlformats.org/drawingml/2006/table">
            <a:tbl>
              <a:tblPr/>
              <a:tblGrid>
                <a:gridCol w="714379"/>
                <a:gridCol w="1143008"/>
                <a:gridCol w="1929072"/>
                <a:gridCol w="757369"/>
                <a:gridCol w="1099773"/>
                <a:gridCol w="1857387"/>
              </a:tblGrid>
              <a:tr h="4781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97"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</a:t>
                      </a:r>
                      <a:endParaRPr lang="en-US" altLang="ko-KR" sz="16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</a:t>
                      </a:r>
                      <a:endParaRPr lang="en-US" altLang="ko-KR" sz="1600" b="1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 </a:t>
                      </a:r>
                      <a:endParaRPr lang="ko-KR" altLang="en-US" sz="16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관련직종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여행사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- 12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전문가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교사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- 18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공무원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- 20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0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대학원생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- 28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번역공증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- 6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0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음운론학자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-25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주사용층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교포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- 39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40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교수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- 26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신문 기자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- 5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81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고교생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- 54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외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국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유학생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- 51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5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대학생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- 29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전문가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학자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사서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- 28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0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일반인 </a:t>
                      </a:r>
                      <a:r>
                        <a:rPr lang="en-US" altLang="ko-KR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- 79</a:t>
                      </a:r>
                      <a:r>
                        <a:rPr lang="ko-KR" altLang="en-US" sz="16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420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74494" marR="74494" marT="37247" marB="3724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13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47107" name="내용 개체 틀 3"/>
          <p:cNvSpPr>
            <a:spLocks noGrp="1"/>
          </p:cNvSpPr>
          <p:nvPr>
            <p:ph sz="quarter" idx="1"/>
          </p:nvPr>
        </p:nvSpPr>
        <p:spPr>
          <a:xfrm>
            <a:off x="428625" y="857250"/>
            <a:ext cx="7467600" cy="500063"/>
          </a:xfrm>
        </p:spPr>
        <p:txBody>
          <a:bodyPr/>
          <a:lstStyle/>
          <a:p>
            <a:pPr marL="457200" indent="-457200">
              <a:buFont typeface="Wingdings" pitchFamily="2" charset="2"/>
              <a:buNone/>
            </a:pP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설문 내용</a:t>
            </a:r>
            <a:endParaRPr lang="en-US" altLang="ko-KR" b="1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10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7109" name="직사각형 5"/>
          <p:cNvSpPr>
            <a:spLocks noChangeArrowheads="1"/>
          </p:cNvSpPr>
          <p:nvPr/>
        </p:nvSpPr>
        <p:spPr bwMode="auto">
          <a:xfrm>
            <a:off x="714348" y="1357298"/>
            <a:ext cx="7143750" cy="470898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[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성씨 표기 선호도 조사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] 27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개 성씨의 로마자 표기에 대한 선호도 및 기피도 조사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가능한 안에 대한 선호도 조사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], 2001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안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2009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년 안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연구진이 작성한 시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종에 대한 선호도 조사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자신이 알고 있는 로마자 표기 체계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로마자 표기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목적 및 용도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자신의 로마자 표기 준거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영어에서 부정적인 뜻을 연상케 하는 표기의 회피 및 변경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부호 사용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AutoNum type="circleNumDbPlain"/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새로운 표기법 체계를 수용할 의향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외국인만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6215082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24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설문 내용에 대한 구체적인 결과는 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엑셀 파일 참조</a:t>
            </a:r>
            <a:endParaRPr lang="ko-KR" altLang="en-US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7467600" cy="4873625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설문 내용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가능한 안에 대한 선호도 조사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], 2001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2009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연구진이 작성한 시안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종에 대한 선호도 조사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Arial" pitchFamily="34" charset="0"/>
              <a:buChar char="•"/>
            </a:pPr>
            <a:endParaRPr lang="en-US" altLang="ko-KR" sz="22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28596" y="2357430"/>
          <a:ext cx="7858180" cy="4143402"/>
        </p:xfrm>
        <a:graphic>
          <a:graphicData uri="http://schemas.openxmlformats.org/drawingml/2006/table">
            <a:tbl>
              <a:tblPr/>
              <a:tblGrid>
                <a:gridCol w="1571636"/>
                <a:gridCol w="1571636"/>
                <a:gridCol w="1571636"/>
                <a:gridCol w="1571636"/>
                <a:gridCol w="1571636"/>
              </a:tblGrid>
              <a:tr h="80116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 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2001 [ ]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 </a:t>
                      </a: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2009 [ ]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 </a:t>
                      </a: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 [ ]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 </a:t>
                      </a: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 [ ]</a:t>
                      </a:r>
                      <a:endParaRPr lang="ko-KR" altLang="en-US" sz="1500" b="1" kern="0" spc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Gim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/Kim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Kim(Gim)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Yi/Lee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Yi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Lee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Lee(Yi)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박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Bak/Park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Bak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Park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Park(Bak)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권 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Gwon/Kwon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Kwon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Kwon(Gwon)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</a:t>
                      </a:r>
                      <a:r>
                        <a:rPr lang="ko-KR" altLang="en-US" sz="15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cf.</a:t>
                      </a:r>
                      <a:r>
                        <a:rPr lang="ko-KR" alt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ㅓ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sz="1500" b="1" i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Jeong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</a:t>
                      </a:r>
                      <a:r>
                        <a:rPr lang="en-US" sz="15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eong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</a:t>
                      </a:r>
                      <a:r>
                        <a:rPr lang="en-US" sz="15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ŏng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Jŏng</a:t>
                      </a:r>
                      <a:r>
                        <a:rPr lang="en-US" sz="15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5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Jeong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 </a:t>
                      </a: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cf.</a:t>
                      </a: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ㅓ </a:t>
                      </a:r>
                      <a:r>
                        <a:rPr lang="en-US" sz="1500" b="1" i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</a:t>
                      </a:r>
                      <a:endParaRPr lang="en-US" sz="1500" b="1" kern="0" spc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Cheon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Cheon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Ch'ŏn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Ch'ŏn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Cheon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 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cf.</a:t>
                      </a:r>
                      <a:r>
                        <a:rPr lang="ko-KR" alt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ㅜ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sz="1500" b="1" i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oo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Yu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7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 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cf.</a:t>
                      </a:r>
                      <a:r>
                        <a:rPr lang="ko-KR" alt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ㅚ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</a:t>
                      </a:r>
                      <a:r>
                        <a:rPr lang="en-US" sz="1500" b="1" i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</a:t>
                      </a:r>
                      <a:endParaRPr lang="en-US" sz="15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Choe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Choe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Ch'oe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Ch'oe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sz="15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Choe</a:t>
                      </a: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9350" marR="59350" marT="16409" marB="1640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내용 개체 틀 1"/>
          <p:cNvSpPr>
            <a:spLocks noGrp="1"/>
          </p:cNvSpPr>
          <p:nvPr>
            <p:ph sz="quarter" idx="1"/>
          </p:nvPr>
        </p:nvSpPr>
        <p:spPr>
          <a:xfrm>
            <a:off x="571472" y="857232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설문 결과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None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1026" name="차트 3"/>
          <p:cNvGraphicFramePr>
            <a:graphicFrameLocks/>
          </p:cNvGraphicFramePr>
          <p:nvPr/>
        </p:nvGraphicFramePr>
        <p:xfrm>
          <a:off x="755576" y="836712"/>
          <a:ext cx="7323137" cy="3792537"/>
        </p:xfrm>
        <a:graphic>
          <a:graphicData uri="http://schemas.openxmlformats.org/presentationml/2006/ole">
            <p:oleObj spid="_x0000_s1033" name="Worksheet" r:id="rId3" imgW="6200812" imgH="3066985" progId="Excel.Sheet.8">
              <p:embed/>
            </p:oleObj>
          </a:graphicData>
        </a:graphic>
      </p:graphicFrame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27584" y="4653136"/>
            <a:ext cx="6786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현행안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관습표기 병용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2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현행안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+K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3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:MR+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관습표기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:MR+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현행안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괄호 병기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단일한 표기인 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안과 부호 사용에 대한 거부감으로 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3,4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안이 낮은 수치를 보이고 있어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복수허용 표기인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안에 대한 선호도가 높게 나타남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20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571472" y="857232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자신이 알고 있는 로마자 표기 체계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857224" y="1500175"/>
          <a:ext cx="7215238" cy="3862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29222"/>
                <a:gridCol w="1143008"/>
                <a:gridCol w="1143008"/>
              </a:tblGrid>
              <a:tr h="5715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 횟수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응답률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0427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 </a:t>
                      </a:r>
                      <a:r>
                        <a:rPr lang="en-US" altLang="ko-KR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2000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제정 한국 정부 </a:t>
                      </a:r>
                      <a:r>
                        <a:rPr lang="ko-KR" altLang="en-US" sz="1800" b="1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현행안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(MC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또는 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RR)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117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 </a:t>
                      </a:r>
                      <a:r>
                        <a:rPr lang="ko-KR" altLang="en-US" sz="1800" b="1" u="none" strike="noStrike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매큔라이샤우어안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(MR)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3522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</a:t>
                      </a:r>
                      <a:r>
                        <a:rPr lang="ko-KR" altLang="en-US" sz="1800" b="1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마틴의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800" b="1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예일안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(MY)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9374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en-US" altLang="ko-KR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없음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173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47%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85786" y="5643578"/>
            <a:ext cx="6786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대체로 로마자 표기 체계에 대한 인식도가 낮음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로마자 표기 목적 및 용도</a:t>
            </a:r>
            <a:r>
              <a:rPr lang="en-US" altLang="ko-KR" sz="2200" dirty="0" smtClean="0">
                <a:latin typeface="HY강B" pitchFamily="18" charset="-127"/>
                <a:ea typeface="HY강B" pitchFamily="18" charset="-127"/>
              </a:rPr>
              <a:t>			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7963083"/>
              </p:ext>
            </p:extLst>
          </p:nvPr>
        </p:nvGraphicFramePr>
        <p:xfrm>
          <a:off x="714348" y="1714488"/>
          <a:ext cx="7429553" cy="3949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6400"/>
                <a:gridCol w="2242343"/>
                <a:gridCol w="1320810"/>
              </a:tblGrid>
              <a:tr h="42672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 횟수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응답률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19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명함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93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en-US" altLang="ko-KR" sz="18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en-US" altLang="ko-KR" sz="1800" b="1" u="none" strike="noStrike" baseline="0" dirty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800" b="1" u="none" strike="noStrike" baseline="0" dirty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여권</a:t>
                      </a:r>
                      <a:endParaRPr lang="ko-KR" altLang="en-US" sz="1800" b="1" i="0" u="none" strike="noStrike" baseline="0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212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01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</a:t>
                      </a:r>
                      <a:r>
                        <a:rPr lang="ko-KR" altLang="en-US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신용카드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102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589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4. </a:t>
                      </a:r>
                      <a:r>
                        <a:rPr lang="ko-KR" altLang="en-US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인터넷 사이트 가입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01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 </a:t>
                      </a:r>
                      <a:r>
                        <a:rPr lang="ko-KR" altLang="en-US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국제 시험 응시</a:t>
                      </a:r>
                      <a:endParaRPr lang="ko-KR" altLang="en-US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93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6000768"/>
            <a:ext cx="6786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다양한 목적으로 로마자 표기를 사용하고 있음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내용 개체 틀 1"/>
          <p:cNvSpPr>
            <a:spLocks noGrp="1"/>
          </p:cNvSpPr>
          <p:nvPr>
            <p:ph sz="quarter" idx="1"/>
          </p:nvPr>
        </p:nvSpPr>
        <p:spPr>
          <a:xfrm>
            <a:off x="571472" y="92867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자신의 로마자 표기 준거</a:t>
            </a:r>
            <a:endParaRPr lang="en-US" altLang="ko-KR" sz="2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ko-KR" sz="2200" dirty="0" smtClean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57224" y="1571612"/>
          <a:ext cx="7072362" cy="3920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4842"/>
                <a:gridCol w="1332108"/>
                <a:gridCol w="1525412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 횟수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응답률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05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부모님이 표기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학교 수업시간에 </a:t>
                      </a:r>
                      <a:r>
                        <a:rPr lang="ko-KR" altLang="en-US" sz="1800" b="1" u="none" strike="noStrike" cap="all" baseline="0" dirty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학습</a:t>
                      </a:r>
                      <a:endParaRPr lang="ko-KR" altLang="en-US" sz="1800" b="1" i="0" u="none" strike="noStrike" cap="all" baseline="0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102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36%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유명인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이름을 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따라 함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관계 기관에서 알려줌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인터넷 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정보 활용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6. </a:t>
                      </a:r>
                      <a:r>
                        <a:rPr lang="en-US" altLang="ko-KR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2000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제정 로마자 </a:t>
                      </a:r>
                      <a:r>
                        <a:rPr lang="ko-KR" altLang="en-US" sz="1800" b="1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표기법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7. </a:t>
                      </a:r>
                      <a:r>
                        <a:rPr lang="ko-KR" altLang="en-US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7%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제목 2"/>
          <p:cNvSpPr>
            <a:spLocks noGrp="1"/>
          </p:cNvSpPr>
          <p:nvPr>
            <p:ph type="title"/>
          </p:nvPr>
        </p:nvSpPr>
        <p:spPr>
          <a:xfrm>
            <a:off x="5243513" y="0"/>
            <a:ext cx="3900487" cy="642938"/>
          </a:xfrm>
        </p:spPr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설문 조사  결과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5643578"/>
            <a:ext cx="678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학교 교육을 통한 로마자 표기 방법 습득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차후 </a:t>
            </a:r>
            <a:r>
              <a:rPr lang="ko-KR" altLang="en-US" sz="2400" b="1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보급을 위한 중요한 근거 제공</a:t>
            </a:r>
            <a:r>
              <a:rPr lang="en-US" altLang="ko-KR" sz="24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Ⅴ. </a:t>
            </a:r>
            <a:r>
              <a:rPr lang="ko-KR" altLang="en-US" dirty="0" smtClean="0"/>
              <a:t>문제 해결을 위한 제반 예비 논의</a:t>
            </a:r>
            <a:endParaRPr lang="ko-KR" altLang="en-US" dirty="0"/>
          </a:p>
        </p:txBody>
      </p:sp>
      <p:sp>
        <p:nvSpPr>
          <p:cNvPr id="45059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7467600" cy="4472006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 로마자 표기 규정의 문제점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관습표기의 예외적 인정 범위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시행 문제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영어식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표기 및 변환 서비스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여권 표기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국제 행사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무역 관계 등과 역사 인물의 표기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복수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표기안의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제약 장치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 로마자 표기 용도에 대한 인식과 시행 전략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표기상 소수 예외 및 성과 이름의 불일치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8.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로마자 표기법 사용의 주체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9.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과거의 로마자 표기 정책안 정리 및 검토</a:t>
            </a: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Ⅴ. </a:t>
            </a:r>
            <a:r>
              <a:rPr lang="ko-KR" altLang="en-US" dirty="0" smtClean="0"/>
              <a:t>문제 해결을 위한 제반 예비 논의</a:t>
            </a:r>
            <a:endParaRPr lang="ko-KR" altLang="en-US" dirty="0"/>
          </a:p>
        </p:txBody>
      </p:sp>
      <p:sp>
        <p:nvSpPr>
          <p:cNvPr id="46083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4873625"/>
          </a:xfrm>
          <a:ln>
            <a:solidFill>
              <a:srgbClr val="0070C0"/>
            </a:solidFill>
          </a:ln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성씨 로마자 표기 규정의 문제점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[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현행 로마자 표기법안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장의 인명 표기 부분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]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항 인명은 성과 이름의 순서로 띄어 쓴다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이름은 붙여 쓰는 것을 원칙으로 하되 음절 사이에 붙임표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(-)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를 쓰는 것을 허용한다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ko-KR" sz="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(1)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이름에서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일어나는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음운 변화는 표기에 반영하지 않는다</a:t>
            </a:r>
            <a:r>
              <a:rPr lang="en-US" altLang="ko-KR" sz="2000" b="1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(2)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성의 표기는 따로 정한다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ko-KR" sz="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항 인명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회사명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단체명 등은 그 동안 써 온 표기를 쓸 수 있다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Ⅴ. </a:t>
            </a:r>
            <a:r>
              <a:rPr lang="ko-KR" altLang="en-US" smtClean="0"/>
              <a:t>문제 해결을 위한 제반 예비 논의</a:t>
            </a:r>
            <a:endParaRPr lang="ko-KR" altLang="en-US" dirty="0"/>
          </a:p>
        </p:txBody>
      </p:sp>
      <p:sp>
        <p:nvSpPr>
          <p:cNvPr id="47107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813" cy="4873625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성씨 로마자 표기 규정의 문제점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항의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와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항의 대립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유보 단서조항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관행 표기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성과 이름 사이의 음운 변화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 로마자 표기 단순 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강력한 보급 정책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altLang="ko-KR" sz="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관습표기의 예외적 인정 범위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관습 표기의 제한 방법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규정의 취지를 살리기 위해 예외 인정 범위 축소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Ⅴ. </a:t>
            </a:r>
            <a:r>
              <a:rPr lang="ko-KR" altLang="en-US" smtClean="0"/>
              <a:t>문제 해결을 위한 제반 예비 논의</a:t>
            </a:r>
            <a:endParaRPr lang="ko-KR" altLang="en-US" dirty="0"/>
          </a:p>
        </p:txBody>
      </p:sp>
      <p:sp>
        <p:nvSpPr>
          <p:cNvPr id="48131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시행 문제</a:t>
            </a:r>
            <a:r>
              <a:rPr lang="en-US" altLang="ko-KR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영어식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표기 및 변환 서비스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재정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간단한 방법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복잡한 방법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시행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강제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교육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보급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기존안과의 조화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영어식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표기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영어권 화자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비영어권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화자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변환 서비스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현행로마자 표기와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MR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표기의 상호 변환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 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Ⅴ. </a:t>
            </a:r>
            <a:r>
              <a:rPr lang="ko-KR" altLang="en-US" smtClean="0"/>
              <a:t>문제 해결을 위한 제반 예비 논의</a:t>
            </a:r>
            <a:endParaRPr lang="ko-KR" altLang="en-US" dirty="0"/>
          </a:p>
        </p:txBody>
      </p:sp>
      <p:sp>
        <p:nvSpPr>
          <p:cNvPr id="49155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여권 표기</a:t>
            </a:r>
            <a:r>
              <a:rPr lang="en-US" altLang="ko-KR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국제 행사</a:t>
            </a:r>
            <a:r>
              <a:rPr lang="en-US" altLang="ko-KR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무역 관계 등과 역사 인물의 표기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부모와 자녀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형제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자매 등 가족 간 성의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이표기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복수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표기안의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제약 장치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원칙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허용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양자택일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괄호속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병기로 제도적 장치 마련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성씨 로마자 표기 용도에 대한 인식과 시행 전략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정부의 통제 여부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사용 통제성의 정도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국내외에서 동시에 수용 정착될 수 있는지 여부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Ⅴ. </a:t>
            </a:r>
            <a:r>
              <a:rPr lang="ko-KR" altLang="en-US" dirty="0" smtClean="0"/>
              <a:t>문제 해결을 위한 제반 예비 논의</a:t>
            </a:r>
            <a:endParaRPr lang="ko-KR" altLang="en-US" dirty="0"/>
          </a:p>
        </p:txBody>
      </p:sp>
      <p:sp>
        <p:nvSpPr>
          <p:cNvPr id="50179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표기상 소수 예외 및 성과 이름의 불일치 문제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예외 인정의 범위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&gt;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이름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지명 및 이름의 표기의 상이함에서 오는 혼란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성과 이름을 적는 표기 방법의 규정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로마자 표기법 사용의 주체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내국인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vs.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외국인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과거의 로마자 표기 정책안 정리 및 검토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 표기 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차 시안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국립국어연구원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2001)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 표기 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차 시안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국립국어원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2009)</a:t>
            </a:r>
            <a:endParaRPr lang="ko-KR" altLang="en-US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4282" y="428604"/>
            <a:ext cx="8929718" cy="1000108"/>
          </a:xfrm>
        </p:spPr>
        <p:txBody>
          <a:bodyPr>
            <a:noAutofit/>
          </a:bodyPr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ko-KR" altLang="en-US" sz="3000" dirty="0" smtClean="0"/>
              <a:t>Ⅵ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조사  결과의 분석 및 해석에 의한 </a:t>
            </a:r>
            <a:r>
              <a:rPr lang="ko-KR" altLang="en-US" sz="3000" dirty="0" err="1" smtClean="0"/>
              <a:t>권장안</a:t>
            </a:r>
            <a:r>
              <a:rPr lang="ko-KR" altLang="en-US" sz="3000" dirty="0" smtClean="0"/>
              <a:t> 수립</a:t>
            </a:r>
            <a:endParaRPr lang="ko-KR" altLang="en-US" sz="3000" dirty="0"/>
          </a:p>
        </p:txBody>
      </p:sp>
      <p:sp>
        <p:nvSpPr>
          <p:cNvPr id="51203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1428736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성씨의 로마자 표기의 혼란 양상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자료 처리상의 일러두기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마련의 고려사항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수립의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수립의 </a:t>
            </a: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endParaRPr lang="en-US" altLang="ko-KR" sz="2000" b="1" dirty="0" smtClean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권장안의</a:t>
            </a:r>
            <a:r>
              <a:rPr lang="ko-KR" altLang="en-US" sz="2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평가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7467600" cy="51117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성씨의 로마자 표기의 혼란 양상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개인적 취향이 반영된 다양한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이표기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1)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한글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로마자 간 자소 대응에서 벗어난 표기 사용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2)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무음자나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발음을 보조하는 글자 삽입 현상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3)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영어에 있는 단어나 성씨 표기의 차용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서로 다른 성씨의 로마자 표기가 중복되는 경우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자료 처리상의 일러두기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- 20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가지의 희소 성씨 정리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:‘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강전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군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난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누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묘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비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소봉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십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어금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장곡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저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준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즙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춘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탄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환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후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흥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- 8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 유음 성씨 표기 정리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:‘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라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랑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류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륙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이외에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란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량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려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렴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뢰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루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럼</a:t>
            </a:r>
            <a:r>
              <a:rPr lang="en-US" altLang="ko-KR" dirty="0" smtClean="0">
                <a:solidFill>
                  <a:srgbClr val="C00000"/>
                </a:solidFill>
                <a:latin typeface="HY강B" pitchFamily="18" charset="-127"/>
                <a:ea typeface="HY강B" pitchFamily="18" charset="-127"/>
              </a:rPr>
              <a:t>’</a:t>
            </a:r>
          </a:p>
          <a:p>
            <a:pPr eaLnBrk="1" hangingPunct="1">
              <a:buFont typeface="Wingdings" pitchFamily="2" charset="2"/>
              <a:buNone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Ⅵ</a:t>
            </a:r>
            <a:r>
              <a:rPr kumimoji="0" lang="en-US" altLang="ko-KR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.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조사  결과의 분석 및 해석에 의한 </a:t>
            </a:r>
            <a:r>
              <a:rPr kumimoji="0" lang="ko-KR" altLang="en-US" sz="2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권장안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 수립</a:t>
            </a: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785794"/>
            <a:ext cx="7467600" cy="4873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마련의 고려사항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한국어 발음과 로마자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발음 간의 대응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한글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자모와 로마자 간의 대응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관계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새로운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권장안의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대중 수용성 여부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초성 표기와 관련된 </a:t>
            </a:r>
            <a:r>
              <a:rPr lang="ko-KR" altLang="en-US" sz="2000" b="1" dirty="0" smtClean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관습 표기의 문제</a:t>
            </a:r>
            <a:endParaRPr lang="en-US" altLang="ko-KR" sz="2000" b="1" dirty="0" smtClean="0">
              <a:solidFill>
                <a:schemeClr val="accent1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단모음만으로 이루어진 성씨 표기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의 문제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한국 인명의 번역 문제와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기존 인명 표기와의 대응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한반도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통일 이후의 문제</a:t>
            </a:r>
            <a:endParaRPr lang="en-US" altLang="ko-KR" sz="2000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설문 조사 결과의 반영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문제 등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Ⅵ</a:t>
            </a:r>
            <a:r>
              <a:rPr kumimoji="0" lang="en-US" altLang="ko-KR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. </a:t>
            </a:r>
            <a:r>
              <a:rPr kumimoji="0" lang="ko-KR" altLang="en-US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조사  결과의 분석 및 해석에 의한 권장안 수립</a:t>
            </a: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8075613" cy="5143536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수립의 </a:t>
            </a:r>
            <a:r>
              <a:rPr lang="en-US" altLang="ko-KR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예외 없는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단일 원칙의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권장안을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제외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하고  성씨의 로마자 표기와 관련된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제문제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검토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1)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관습 표기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외통부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11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통계에서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순위 표기를 소폭 조정한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절충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표기안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단일표기안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2)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현행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국어원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09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안을 적용한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단일표기안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3)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괄호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병기안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복수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병기안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복수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허용안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)’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 -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상기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또는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 중 하나를 선택한 뒤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그 옆에 괄호를 열고 그 속에 일관되게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2000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공포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현행안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또는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MR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안을 표기해서 상호관계를 명시하는 방안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Ⅵ</a:t>
            </a:r>
            <a:r>
              <a:rPr kumimoji="0" lang="en-US" altLang="ko-KR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. </a:t>
            </a:r>
            <a:r>
              <a:rPr kumimoji="0" lang="ko-KR" altLang="en-US" sz="2000" b="1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조사  결과의 분석 및 해석에 의한 권장안 수립</a:t>
            </a: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467600" cy="460851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수립의 </a:t>
            </a:r>
            <a:r>
              <a:rPr lang="en-US" altLang="ko-KR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endParaRPr lang="en-US" altLang="ko-KR" sz="20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안과 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안은 모두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단일안을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단독 표기하는 경우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들만을 허용함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따라서 시행상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반대측의 설득이 용이하지 않음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1+ 2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안을 절충하여 새로운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을 제시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함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안은 괄호 속에 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안을 병기한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과 괄호 속에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MR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안을 병기한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3-2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으로 제시함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결론적으로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복수안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권장 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), (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권장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3-1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),(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권장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3-2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를 권장할 수 있는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복수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표기안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으로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제안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함  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 </a:t>
            </a:r>
            <a:endParaRPr lang="ko-KR" altLang="en-US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Ⅵ</a:t>
            </a:r>
            <a:r>
              <a:rPr kumimoji="0" lang="en-US" altLang="ko-KR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.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조사  결과의 분석 및 해석에 의한 </a:t>
            </a:r>
            <a:r>
              <a:rPr kumimoji="0" lang="ko-KR" altLang="en-US" sz="2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권장안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한컴바탕" pitchFamily="18" charset="2"/>
              </a:rPr>
              <a:t> 수립</a:t>
            </a: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eaLnBrk="1" fontAlgn="auto" hangingPunct="1">
              <a:spcAft>
                <a:spcPts val="0"/>
              </a:spcAft>
              <a:defRPr/>
            </a:pPr>
            <a:r>
              <a:rPr lang="en-US" altLang="ko-KR" dirty="0" smtClean="0"/>
              <a:t>Ⅶ. 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56323" name="내용 개체 틀 1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40056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err="1" smtClean="0">
                <a:latin typeface="맑은 고딕" pitchFamily="50" charset="-127"/>
                <a:ea typeface="맑은 고딕" pitchFamily="50" charset="-127"/>
              </a:rPr>
              <a:t>성씨의</a:t>
            </a:r>
            <a:r>
              <a:rPr 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b="1" dirty="0" err="1" smtClean="0">
                <a:latin typeface="맑은 고딕" pitchFamily="50" charset="-127"/>
                <a:ea typeface="맑은 고딕" pitchFamily="50" charset="-127"/>
              </a:rPr>
              <a:t>로마자</a:t>
            </a:r>
            <a:r>
              <a:rPr 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b="1" dirty="0" err="1" smtClean="0">
                <a:latin typeface="맑은 고딕" pitchFamily="50" charset="-127"/>
                <a:ea typeface="맑은 고딕" pitchFamily="50" charset="-127"/>
              </a:rPr>
              <a:t>표기</a:t>
            </a:r>
            <a:r>
              <a:rPr 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b="1" dirty="0" err="1" smtClean="0">
                <a:latin typeface="맑은 고딕" pitchFamily="50" charset="-127"/>
                <a:ea typeface="맑은 고딕" pitchFamily="50" charset="-127"/>
              </a:rPr>
              <a:t>정책을</a:t>
            </a:r>
            <a:r>
              <a:rPr 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결정을 위한 고려 사항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2000년 </a:t>
            </a:r>
            <a:r>
              <a:rPr 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공포된</a:t>
            </a:r>
            <a:r>
              <a:rPr 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현행안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과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1984-1999년간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남북한에서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쓰여온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MR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간의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대립</a:t>
            </a:r>
            <a:endParaRPr lang="en-US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성씨라는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씨족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배경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때문에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함부로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무시할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수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없는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관습표기</a:t>
            </a:r>
            <a:r>
              <a:rPr 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양상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이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성씨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표기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연구에서만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작용하는</a:t>
            </a:r>
            <a:r>
              <a:rPr 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2000" b="1" dirty="0" err="1" smtClean="0">
                <a:latin typeface="맑은 고딕" pitchFamily="50" charset="-127"/>
                <a:ea typeface="맑은 고딕" pitchFamily="50" charset="-127"/>
              </a:rPr>
              <a:t>변수</a:t>
            </a:r>
            <a:endParaRPr lang="en-US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endParaRPr lang="en-US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endParaRPr lang="en-US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611560" y="4786322"/>
            <a:ext cx="7488832" cy="1337616"/>
            <a:chOff x="611560" y="4786322"/>
            <a:chExt cx="7488832" cy="1337616"/>
          </a:xfrm>
        </p:grpSpPr>
        <p:sp>
          <p:nvSpPr>
            <p:cNvPr id="4" name="아래쪽 화살표 3"/>
            <p:cNvSpPr/>
            <p:nvPr/>
          </p:nvSpPr>
          <p:spPr>
            <a:xfrm>
              <a:off x="3428992" y="4786322"/>
              <a:ext cx="1000132" cy="71438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1560" y="5589240"/>
              <a:ext cx="7488832" cy="53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50000"/>
                </a:lnSpc>
                <a:buNone/>
              </a:pPr>
              <a:r>
                <a:rPr lang="en-US" sz="2200" b="1" dirty="0" err="1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현행안</a:t>
              </a:r>
              <a:r>
                <a:rPr lang="en-US" sz="22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en-US" sz="2200" b="1" dirty="0" err="1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MR안</a:t>
              </a:r>
              <a:r>
                <a:rPr lang="en-US" sz="22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en-US" sz="2200" b="1" dirty="0" err="1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북한안</a:t>
              </a:r>
              <a:r>
                <a:rPr lang="en-US" sz="22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en-US" sz="2200" b="1" dirty="0" err="1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관습표기</a:t>
              </a:r>
              <a:r>
                <a:rPr lang="en-US" sz="2200" b="1" dirty="0" err="1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를</a:t>
              </a:r>
              <a:r>
                <a:rPr lang="en-US" sz="22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2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어우르는 </a:t>
              </a:r>
              <a:r>
                <a:rPr lang="ko-KR" altLang="en-US" sz="2200" b="1" dirty="0" err="1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표기안</a:t>
              </a:r>
              <a:r>
                <a:rPr lang="ko-KR" altLang="en-US" sz="2200" b="1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 도출</a:t>
              </a:r>
              <a:endParaRPr lang="en-US" sz="2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714356"/>
            <a:ext cx="7467600" cy="557216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b="1" dirty="0" smtClean="0">
                <a:latin typeface="맑은 고딕" pitchFamily="50" charset="-127"/>
                <a:ea typeface="맑은 고딕" pitchFamily="50" charset="-127"/>
              </a:rPr>
              <a:t>로마자 표기법안 </a:t>
            </a:r>
            <a:r>
              <a:rPr lang="en-US" altLang="ko-KR" sz="23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300" b="1" dirty="0" smtClean="0">
                <a:latin typeface="맑은 고딕" pitchFamily="50" charset="-127"/>
                <a:ea typeface="맑은 고딕" pitchFamily="50" charset="-127"/>
              </a:rPr>
              <a:t>장의 인명 표기 부분에 대한 수정 </a:t>
            </a:r>
            <a:endParaRPr lang="en-US" altLang="ko-KR" sz="23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(1)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ㄱ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&gt;K,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ㅂ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&gt;B(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박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Park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의 경우만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P,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나머지 모두는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B),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이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&gt;Lee,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&gt;Jo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로 통일</a:t>
            </a:r>
            <a:endParaRPr lang="ko-KR" altLang="en-US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- [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권장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안을 택할 경우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괄호 속에 병기하는 방안을 허용하여 주 표기로 택한 권장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안을 앞에 쓰고 부차적으로 </a:t>
            </a:r>
            <a:r>
              <a:rPr lang="ko-KR" altLang="en-US" sz="1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괄호 속에 권장</a:t>
            </a:r>
            <a:r>
              <a:rPr lang="en-US" altLang="ko-KR" sz="1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안을 병기하거나</a:t>
            </a:r>
            <a:r>
              <a:rPr lang="en-US" altLang="ko-KR" sz="1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MR</a:t>
            </a:r>
            <a:r>
              <a:rPr lang="ko-KR" altLang="en-US" sz="1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식 로마자 표기법을 병기하여 </a:t>
            </a:r>
            <a:r>
              <a:rPr lang="ko-KR" altLang="en-US" sz="18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관습표기나 기존안과 상관관계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를 보일 수 있도록 함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- [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권장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안을 택할 경우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]</a:t>
            </a:r>
            <a:r>
              <a:rPr lang="ko-KR" altLang="en-US" sz="1800" dirty="0" smtClean="0"/>
              <a:t> </a:t>
            </a:r>
            <a:r>
              <a:rPr lang="ko-KR" altLang="en-US" sz="1800" b="1" dirty="0" err="1" smtClean="0">
                <a:latin typeface="맑은 고딕" pitchFamily="50" charset="-127"/>
                <a:ea typeface="맑은 고딕" pitchFamily="50" charset="-127"/>
              </a:rPr>
              <a:t>일부</a:t>
            </a:r>
            <a:r>
              <a:rPr lang="ko-KR" altLang="en-US" sz="2000" dirty="0" err="1" smtClean="0"/>
              <a:t>ㅓ</a:t>
            </a:r>
            <a:r>
              <a:rPr lang="en-US" altLang="ko-KR" sz="2000" dirty="0" smtClean="0"/>
              <a:t>&gt;u, </a:t>
            </a:r>
            <a:r>
              <a:rPr lang="ko-KR" altLang="en-US" sz="1800" b="1" dirty="0" err="1">
                <a:latin typeface="맑은 고딕" pitchFamily="50" charset="-127"/>
                <a:ea typeface="맑은 고딕" pitchFamily="50" charset="-127"/>
              </a:rPr>
              <a:t>일부</a:t>
            </a:r>
            <a:r>
              <a:rPr lang="ko-KR" altLang="en-US" sz="2000" dirty="0" err="1" smtClean="0"/>
              <a:t>ㅜ</a:t>
            </a:r>
            <a:r>
              <a:rPr lang="en-US" altLang="ko-KR" sz="2000" dirty="0" smtClean="0"/>
              <a:t>&gt;</a:t>
            </a:r>
            <a:r>
              <a:rPr lang="en-US" altLang="ko-KR" sz="2000" dirty="0" err="1" smtClean="0"/>
              <a:t>oo</a:t>
            </a:r>
            <a:r>
              <a:rPr lang="en-US" altLang="ko-KR" sz="1800" dirty="0" smtClean="0"/>
              <a:t>, 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또</a:t>
            </a:r>
            <a:r>
              <a:rPr lang="ko-KR" altLang="en-US" sz="1800" dirty="0" smtClean="0"/>
              <a:t> </a:t>
            </a:r>
            <a:r>
              <a:rPr lang="en-US" altLang="ko-KR" sz="2000" dirty="0" smtClean="0"/>
              <a:t>Noh, Lim, Shin, Shim, Ah, Oh, Woo, </a:t>
            </a:r>
            <a:r>
              <a:rPr lang="en-US" altLang="ko-KR" sz="2000" dirty="0" err="1" smtClean="0"/>
              <a:t>Woon</a:t>
            </a:r>
            <a:r>
              <a:rPr lang="en-US" altLang="ko-KR" sz="2000" dirty="0" smtClean="0"/>
              <a:t>, </a:t>
            </a:r>
            <a:r>
              <a:rPr lang="en-US" altLang="ko-KR" sz="2000" dirty="0" err="1" smtClean="0"/>
              <a:t>Choi</a:t>
            </a:r>
            <a:r>
              <a:rPr lang="en-US" altLang="ko-KR" sz="2000" dirty="0" smtClean="0"/>
              <a:t> </a:t>
            </a:r>
            <a:r>
              <a:rPr lang="ko-KR" altLang="en-US" sz="1600" dirty="0" smtClean="0">
                <a:ea typeface="HY견고딕" pitchFamily="18" charset="-127"/>
              </a:rPr>
              <a:t>등으로 </a:t>
            </a:r>
            <a:r>
              <a:rPr lang="ko-KR" altLang="en-US" sz="1600" dirty="0" err="1" smtClean="0">
                <a:ea typeface="HY견고딕" pitchFamily="18" charset="-127"/>
              </a:rPr>
              <a:t>관습표기하는</a:t>
            </a:r>
            <a:r>
              <a:rPr lang="ko-KR" altLang="en-US" sz="1600" dirty="0" smtClean="0">
                <a:ea typeface="HY견고딕" pitchFamily="18" charset="-127"/>
              </a:rPr>
              <a:t> 경우들 허용함</a:t>
            </a:r>
            <a:r>
              <a:rPr lang="en-US" altLang="ko-KR" sz="2000" dirty="0" smtClean="0"/>
              <a:t>.</a:t>
            </a:r>
            <a:endParaRPr lang="ko-KR" altLang="en-US" sz="1800" dirty="0" smtClean="0"/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성과 명 사이에서 일어나는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음변화는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반영하지 않음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박명일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Park </a:t>
            </a:r>
            <a:r>
              <a:rPr lang="en-US" altLang="ko-KR" sz="1800" b="1" dirty="0" err="1" smtClean="0">
                <a:latin typeface="맑은 고딕" pitchFamily="50" charset="-127"/>
                <a:ea typeface="맑은 고딕" pitchFamily="50" charset="-127"/>
              </a:rPr>
              <a:t>Myeong-il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실제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Bang </a:t>
            </a:r>
            <a:r>
              <a:rPr lang="en-US" altLang="ko-KR" sz="1800" b="1" dirty="0" err="1" smtClean="0">
                <a:latin typeface="맑은 고딕" pitchFamily="50" charset="-127"/>
                <a:ea typeface="맑은 고딕" pitchFamily="50" charset="-127"/>
              </a:rPr>
              <a:t>Myeong-il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로 난다 해도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Park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로 씀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.) </a:t>
            </a:r>
          </a:p>
          <a:p>
            <a:pPr eaLnBrk="1" hangingPunct="1">
              <a:buFont typeface="Wingdings" pitchFamily="2" charset="2"/>
              <a:buNone/>
            </a:pP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eaLnBrk="1" hangingPunct="1">
              <a:buFont typeface="Wingdings" pitchFamily="2" charset="2"/>
              <a:buChar char="§"/>
            </a:pPr>
            <a:endParaRPr lang="en-US" altLang="ko-KR" sz="2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500958" y="0"/>
            <a:ext cx="135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Ⅶ.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결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론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714356"/>
            <a:ext cx="7467600" cy="557216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300" b="1" dirty="0" smtClean="0">
                <a:latin typeface="맑은 고딕" pitchFamily="50" charset="-127"/>
                <a:ea typeface="맑은 고딕" pitchFamily="50" charset="-127"/>
              </a:rPr>
              <a:t>로마자 표기법안 </a:t>
            </a:r>
            <a:r>
              <a:rPr lang="en-US" altLang="ko-KR" sz="23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300" b="1" dirty="0" smtClean="0">
                <a:latin typeface="맑은 고딕" pitchFamily="50" charset="-127"/>
                <a:ea typeface="맑은 고딕" pitchFamily="50" charset="-127"/>
              </a:rPr>
              <a:t>장의 인명 표기 부분에 대한 수정</a:t>
            </a:r>
            <a:endParaRPr lang="en-US" altLang="ko-KR" sz="23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(3)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괄호 속에 병기하는 방안을 허용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기존안이나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관습표기와의 관계를 보일 수 있음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. ‘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노무석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의 괄호 </a:t>
            </a:r>
            <a:r>
              <a:rPr lang="ko-KR" altLang="en-US" sz="1800" b="1" dirty="0" err="1" smtClean="0">
                <a:latin typeface="맑은 고딕" pitchFamily="50" charset="-127"/>
                <a:ea typeface="맑은 고딕" pitchFamily="50" charset="-127"/>
              </a:rPr>
              <a:t>병기식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 로마자 표기 </a:t>
            </a:r>
            <a:endParaRPr lang="en-US" altLang="ko-KR" sz="18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  No 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Mu-</a:t>
            </a:r>
            <a:r>
              <a:rPr lang="en-US" altLang="ko-KR" sz="1800" b="1" dirty="0" err="1">
                <a:latin typeface="맑은 고딕" pitchFamily="50" charset="-127"/>
                <a:ea typeface="맑은 고딕" pitchFamily="50" charset="-127"/>
              </a:rPr>
              <a:t>seok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 (No Mu-</a:t>
            </a:r>
            <a:r>
              <a:rPr lang="en-US" altLang="ko-KR" sz="1800" b="1" dirty="0" err="1">
                <a:latin typeface="맑은 고딕" pitchFamily="50" charset="-127"/>
                <a:ea typeface="맑은 고딕" pitchFamily="50" charset="-127"/>
              </a:rPr>
              <a:t>sǒk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1" dirty="0">
                <a:latin typeface="맑은 고딕" pitchFamily="50" charset="-127"/>
                <a:ea typeface="맑은 고딕" pitchFamily="50" charset="-127"/>
              </a:rPr>
              <a:t>또는 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Noh Mu-</a:t>
            </a:r>
            <a:r>
              <a:rPr lang="en-US" altLang="ko-KR" sz="1800" b="1" dirty="0" err="1">
                <a:latin typeface="맑은 고딕" pitchFamily="50" charset="-127"/>
                <a:ea typeface="맑은 고딕" pitchFamily="50" charset="-127"/>
              </a:rPr>
              <a:t>seok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 (Ro Moo-</a:t>
            </a:r>
            <a:r>
              <a:rPr lang="en-US" altLang="ko-KR" sz="1800" b="1" dirty="0" err="1">
                <a:latin typeface="맑은 고딕" pitchFamily="50" charset="-127"/>
                <a:ea typeface="맑은 고딕" pitchFamily="50" charset="-127"/>
              </a:rPr>
              <a:t>suk</a:t>
            </a:r>
            <a:r>
              <a:rPr lang="en-US" altLang="ko-KR" sz="18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ko-KR" altLang="en-US" sz="1800" dirty="0" smtClean="0"/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(4)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위에 예시되지 않은 성씨는 </a:t>
            </a:r>
            <a:r>
              <a:rPr lang="ko-KR" altLang="en-US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현행 로마자 표기법에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따라 표기</a:t>
            </a:r>
            <a:endParaRPr lang="ko-KR" altLang="en-US" sz="18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ko-KR" sz="2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3071770" y="0"/>
            <a:ext cx="6072230" cy="5714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857250" marR="0" lvl="0" indent="-85725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한컴바탕" pitchFamily="18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500958" y="0"/>
            <a:ext cx="135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Ⅶ.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결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론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84571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내용 개체 틀 1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7901014" cy="48736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성씨의 로마자 표기 </a:t>
            </a:r>
            <a:r>
              <a:rPr lang="ko-KR" altLang="en-US" sz="2200" b="1" dirty="0" err="1" smtClean="0">
                <a:latin typeface="맑은 고딕" pitchFamily="50" charset="-127"/>
                <a:ea typeface="맑은 고딕" pitchFamily="50" charset="-127"/>
              </a:rPr>
              <a:t>권장안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b="1" dirty="0" smtClean="0">
                <a:latin typeface="맑은 고딕" pitchFamily="50" charset="-127"/>
                <a:ea typeface="맑은 고딕" pitchFamily="50" charset="-127"/>
              </a:rPr>
              <a:t>문화체육관광부장관 고시용</a:t>
            </a:r>
            <a:r>
              <a:rPr lang="en-US" altLang="ko-KR" sz="22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§"/>
            </a:pPr>
            <a:endParaRPr lang="en-US" altLang="ko-KR" sz="22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FE8637"/>
              </a:buClr>
              <a:buNone/>
            </a:pP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세부사항은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별첨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표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참조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FE8637"/>
              </a:buClr>
              <a:buNone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- 1, 2, 3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원래 권장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권장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3-1, 3-2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다 인정하고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셋을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FE8637"/>
              </a:buClr>
              <a:buNone/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필요에 따라 골라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선택적으로 쓰도록 권장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FE8637"/>
              </a:buClr>
              <a:buNone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- 1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안과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안만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또는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안과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안만 인정하여 </a:t>
            </a:r>
            <a:r>
              <a:rPr lang="ko-KR" altLang="en-US" sz="20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둘을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필요에 따라 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선택시키는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권장안</a:t>
            </a:r>
            <a:endParaRPr lang="ko-KR" altLang="en-US" sz="20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FE8637"/>
              </a:buClr>
              <a:buNone/>
            </a:pP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- 1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안과 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안은 위에서 두 경우에만 조합에 포함되었지만</a:t>
            </a:r>
            <a:r>
              <a:rPr lang="en-US" altLang="ko-KR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2</a:t>
            </a:r>
            <a:r>
              <a:rPr lang="ko-KR" altLang="en-US" sz="2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안은 어느 경우에나 포함될 수 있음 </a:t>
            </a:r>
          </a:p>
          <a:p>
            <a:pPr eaLnBrk="1" hangingPunct="1">
              <a:buClr>
                <a:srgbClr val="FE8637"/>
              </a:buClr>
            </a:pPr>
            <a:endParaRPr lang="en-US" altLang="ko-KR" sz="2000" dirty="0" smtClean="0">
              <a:solidFill>
                <a:srgbClr val="000000"/>
              </a:solidFill>
              <a:latin typeface="HY강B" pitchFamily="18" charset="-127"/>
              <a:ea typeface="HY강B" pitchFamily="18" charset="-127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----------------------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감사합니다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ko-KR" sz="2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500958" y="0"/>
            <a:ext cx="135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Ⅶ.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결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론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오렌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성씨의 로마자 표기 과제 시행 계획(미완성본)</Template>
  <TotalTime>2619</TotalTime>
  <Words>5052</Words>
  <Application>Microsoft Office PowerPoint</Application>
  <PresentationFormat>화면 슬라이드 쇼(4:3)</PresentationFormat>
  <Paragraphs>1153</Paragraphs>
  <Slides>57</Slides>
  <Notes>3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60" baseType="lpstr">
      <vt:lpstr>오렌지</vt:lpstr>
      <vt:lpstr>1_오렌지</vt:lpstr>
      <vt:lpstr>Worksheet</vt:lpstr>
      <vt:lpstr>국어의 로마자표기법의 이론과 실제                이상억 (서울대)</vt:lpstr>
      <vt:lpstr>슬라이드 2</vt:lpstr>
      <vt:lpstr>슬라이드 3</vt:lpstr>
      <vt:lpstr>   </vt:lpstr>
      <vt:lpstr>I. 연구 목적</vt:lpstr>
      <vt:lpstr>수집 자료의 성격과 접근 방법</vt:lpstr>
      <vt:lpstr>1. 수집 자료의 성격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2. 접근 방법</vt:lpstr>
      <vt:lpstr>표기 실태 조사 결과</vt:lpstr>
      <vt:lpstr>1. 자음 표기 조사 결과</vt:lpstr>
      <vt:lpstr>1. 자음 표기 조사 결과</vt:lpstr>
      <vt:lpstr>1. 자음 표기 조사 결과</vt:lpstr>
      <vt:lpstr>1. 자음 표기 조사 결과</vt:lpstr>
      <vt:lpstr>1. 자음 표기 조사 결과</vt:lpstr>
      <vt:lpstr>슬라이드 24</vt:lpstr>
      <vt:lpstr>1. 자음 표기 조사 결과</vt:lpstr>
      <vt:lpstr>1. 자음 표기 조사 결과</vt:lpstr>
      <vt:lpstr>2. 모음 표기 조사 결과</vt:lpstr>
      <vt:lpstr>2. 모음 표기 조사 결과</vt:lpstr>
      <vt:lpstr>2. 모음 표기 조사 결과</vt:lpstr>
      <vt:lpstr>2. 모음 표기 조사 결과</vt:lpstr>
      <vt:lpstr>3. 역사 자료 표기 조사 결과</vt:lpstr>
      <vt:lpstr>3. 역사 자료 표기 조사 결과</vt:lpstr>
      <vt:lpstr>3. 역사 자료 표기 조사 결과</vt:lpstr>
      <vt:lpstr>3. 역사 자료 표기 조사 결과</vt:lpstr>
      <vt:lpstr>설문 조사 결과</vt:lpstr>
      <vt:lpstr>설문 조사  결과</vt:lpstr>
      <vt:lpstr>설문 조사  결과</vt:lpstr>
      <vt:lpstr>설문 조사  결과</vt:lpstr>
      <vt:lpstr>설문 조사  결과</vt:lpstr>
      <vt:lpstr>설문 조사  결과</vt:lpstr>
      <vt:lpstr>설문 조사  결과</vt:lpstr>
      <vt:lpstr>설문 조사  결과</vt:lpstr>
      <vt:lpstr>Ⅴ. 문제 해결을 위한 제반 예비 논의</vt:lpstr>
      <vt:lpstr>Ⅴ. 문제 해결을 위한 제반 예비 논의</vt:lpstr>
      <vt:lpstr>Ⅴ. 문제 해결을 위한 제반 예비 논의</vt:lpstr>
      <vt:lpstr>Ⅴ. 문제 해결을 위한 제반 예비 논의</vt:lpstr>
      <vt:lpstr>Ⅴ. 문제 해결을 위한 제반 예비 논의</vt:lpstr>
      <vt:lpstr>Ⅴ. 문제 해결을 위한 제반 예비 논의</vt:lpstr>
      <vt:lpstr>Ⅵ. 조사  결과의 분석 및 해석에 의한 권장안 수립</vt:lpstr>
      <vt:lpstr>슬라이드 50</vt:lpstr>
      <vt:lpstr>슬라이드 51</vt:lpstr>
      <vt:lpstr>슬라이드 52</vt:lpstr>
      <vt:lpstr>슬라이드 53</vt:lpstr>
      <vt:lpstr>Ⅶ. 결론</vt:lpstr>
      <vt:lpstr>슬라이드 55</vt:lpstr>
      <vt:lpstr>슬라이드 56</vt:lpstr>
      <vt:lpstr>슬라이드 57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성씨의 로마자 표기  정책 마련 연구 용역  과업 시행 계획</dc:title>
  <dc:creator>010-4344-7809</dc:creator>
  <cp:lastModifiedBy>User</cp:lastModifiedBy>
  <cp:revision>172</cp:revision>
  <dcterms:created xsi:type="dcterms:W3CDTF">2011-04-24T14:57:07Z</dcterms:created>
  <dcterms:modified xsi:type="dcterms:W3CDTF">2012-10-10T13:53:23Z</dcterms:modified>
</cp:coreProperties>
</file>